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9" r:id="rId4"/>
    <p:sldId id="280" r:id="rId5"/>
    <p:sldId id="295" r:id="rId6"/>
    <p:sldId id="288" r:id="rId7"/>
    <p:sldId id="297" r:id="rId8"/>
    <p:sldId id="296" r:id="rId9"/>
    <p:sldId id="282" r:id="rId10"/>
    <p:sldId id="285" r:id="rId11"/>
    <p:sldId id="283" r:id="rId12"/>
    <p:sldId id="291" r:id="rId13"/>
    <p:sldId id="290" r:id="rId14"/>
    <p:sldId id="292" r:id="rId15"/>
    <p:sldId id="289" r:id="rId16"/>
    <p:sldId id="293" r:id="rId17"/>
    <p:sldId id="294" r:id="rId18"/>
    <p:sldId id="284" r:id="rId19"/>
    <p:sldId id="298" r:id="rId20"/>
    <p:sldId id="281" r:id="rId21"/>
    <p:sldId id="273"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Signika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174"/>
    <a:srgbClr val="001F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511" autoAdjust="0"/>
  </p:normalViewPr>
  <p:slideViewPr>
    <p:cSldViewPr>
      <p:cViewPr>
        <p:scale>
          <a:sx n="50" d="100"/>
          <a:sy n="50" d="100"/>
        </p:scale>
        <p:origin x="28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svg"/><Relationship Id="rId5" Type="http://schemas.openxmlformats.org/officeDocument/2006/relationships/image" Target="../media/image14.svg"/><Relationship Id="rId10"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6.jpe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4.svg"/><Relationship Id="rId10" Type="http://schemas.openxmlformats.org/officeDocument/2006/relationships/image" Target="../media/image12.svg"/><Relationship Id="rId4" Type="http://schemas.openxmlformats.org/officeDocument/2006/relationships/image" Target="../media/image13.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4990347" y="1028700"/>
            <a:ext cx="8281358" cy="8229600"/>
          </a:xfrm>
          <a:custGeom>
            <a:avLst/>
            <a:gdLst/>
            <a:ahLst/>
            <a:cxnLst/>
            <a:rect l="l" t="t" r="r" b="b"/>
            <a:pathLst>
              <a:path w="8281358" h="8229600">
                <a:moveTo>
                  <a:pt x="0" y="0"/>
                </a:moveTo>
                <a:lnTo>
                  <a:pt x="8281358" y="0"/>
                </a:lnTo>
                <a:lnTo>
                  <a:pt x="8281358" y="8229600"/>
                </a:lnTo>
                <a:lnTo>
                  <a:pt x="0" y="8229600"/>
                </a:lnTo>
                <a:lnTo>
                  <a:pt x="0" y="0"/>
                </a:lnTo>
                <a:close/>
              </a:path>
            </a:pathLst>
          </a:custGeom>
          <a:blipFill>
            <a:blip r:embed="rId3"/>
            <a:stretch>
              <a:fillRect/>
            </a:stretch>
          </a:blipFill>
        </p:spPr>
      </p:sp>
      <p:sp>
        <p:nvSpPr>
          <p:cNvPr id="4" name="Freeform 4"/>
          <p:cNvSpPr/>
          <p:nvPr/>
        </p:nvSpPr>
        <p:spPr>
          <a:xfrm rot="-2950659">
            <a:off x="415902" y="144787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969608">
            <a:off x="16854368" y="6083897"/>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557057" y="8046990"/>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310849" y="1596973"/>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845073" y="5674565"/>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2189286" y="6963383"/>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3746080" y="4210686"/>
            <a:ext cx="10795840" cy="2708434"/>
          </a:xfrm>
          <a:prstGeom prst="rect">
            <a:avLst/>
          </a:prstGeom>
        </p:spPr>
        <p:txBody>
          <a:bodyPr lIns="0" tIns="0" rIns="0" bIns="0" rtlCol="0" anchor="t">
            <a:spAutoFit/>
          </a:bodyPr>
          <a:lstStyle/>
          <a:p>
            <a:pPr algn="ctr"/>
            <a:r>
              <a:rPr lang="en-US" sz="8800" b="1" dirty="0" err="1">
                <a:solidFill>
                  <a:srgbClr val="FFFFFF"/>
                </a:solidFill>
                <a:latin typeface="+mj-lt"/>
                <a:ea typeface="Signika Bold"/>
                <a:cs typeface="Signika Bold"/>
                <a:sym typeface="Signika Bold"/>
              </a:rPr>
              <a:t>Ứng</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Dụng</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Quản</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Lý</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Tài</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Chính</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Cá</a:t>
            </a:r>
            <a:r>
              <a:rPr lang="en-US" sz="8800" b="1" dirty="0">
                <a:solidFill>
                  <a:srgbClr val="FFFFFF"/>
                </a:solidFill>
                <a:latin typeface="+mj-lt"/>
                <a:ea typeface="Signika Bold"/>
                <a:cs typeface="Signika Bold"/>
                <a:sym typeface="Signika Bold"/>
              </a:rPr>
              <a:t> </a:t>
            </a:r>
            <a:r>
              <a:rPr lang="en-US" sz="8800" b="1" dirty="0" err="1">
                <a:solidFill>
                  <a:srgbClr val="FFFFFF"/>
                </a:solidFill>
                <a:latin typeface="+mj-lt"/>
                <a:ea typeface="Signika Bold"/>
                <a:cs typeface="Signika Bold"/>
                <a:sym typeface="Signika Bold"/>
              </a:rPr>
              <a:t>Nhân</a:t>
            </a:r>
            <a:endParaRPr lang="en-US" sz="8800" b="1" dirty="0">
              <a:solidFill>
                <a:srgbClr val="FFFFFF"/>
              </a:solidFill>
              <a:latin typeface="+mj-lt"/>
              <a:ea typeface="Signika Bold"/>
              <a:cs typeface="Signika Bold"/>
              <a:sym typeface="Signika Bold"/>
            </a:endParaRPr>
          </a:p>
        </p:txBody>
      </p:sp>
      <p:sp>
        <p:nvSpPr>
          <p:cNvPr id="23" name="TextBox 22">
            <a:extLst>
              <a:ext uri="{FF2B5EF4-FFF2-40B4-BE49-F238E27FC236}">
                <a16:creationId xmlns:a16="http://schemas.microsoft.com/office/drawing/2014/main" id="{3DBA3FE0-9C9A-4134-9D95-6A34D9AFCD5A}"/>
              </a:ext>
            </a:extLst>
          </p:cNvPr>
          <p:cNvSpPr txBox="1"/>
          <p:nvPr/>
        </p:nvSpPr>
        <p:spPr>
          <a:xfrm>
            <a:off x="4225413" y="2818145"/>
            <a:ext cx="9837174" cy="1631216"/>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5000" b="1" i="0" u="none" strike="noStrike" kern="1200" cap="none" spc="0" normalizeH="0" baseline="0" noProof="0" dirty="0" err="1">
                <a:ln>
                  <a:noFill/>
                </a:ln>
                <a:solidFill>
                  <a:srgbClr val="FFFFFF"/>
                </a:solidFill>
                <a:effectLst/>
                <a:uLnTx/>
                <a:uFillTx/>
                <a:latin typeface="Arial" panose="020B0604020202020204" pitchFamily="34" charset="0"/>
                <a:ea typeface="Mina"/>
                <a:cs typeface="Arial" panose="020B0604020202020204" pitchFamily="34" charset="0"/>
                <a:sym typeface="Mina"/>
              </a:rPr>
              <a:t>Báo</a:t>
            </a:r>
            <a:r>
              <a:rPr kumimoji="0" lang="en-US" sz="5000" b="1" i="0" u="none" strike="noStrike" kern="1200" cap="none" spc="0" normalizeH="0" baseline="0" noProof="0" dirty="0">
                <a:ln>
                  <a:noFill/>
                </a:ln>
                <a:solidFill>
                  <a:srgbClr val="FFFFFF"/>
                </a:solidFill>
                <a:effectLst/>
                <a:uLnTx/>
                <a:uFillTx/>
                <a:latin typeface="Arial" panose="020B0604020202020204" pitchFamily="34" charset="0"/>
                <a:ea typeface="Mina"/>
                <a:cs typeface="Arial" panose="020B0604020202020204" pitchFamily="34" charset="0"/>
                <a:sym typeface="Mina"/>
              </a:rPr>
              <a:t> </a:t>
            </a:r>
            <a:r>
              <a:rPr kumimoji="0" lang="en-US" sz="5000" b="1" i="0" u="none" strike="noStrike" kern="1200" cap="none" spc="0" normalizeH="0" baseline="0" noProof="0" dirty="0" err="1">
                <a:ln>
                  <a:noFill/>
                </a:ln>
                <a:solidFill>
                  <a:srgbClr val="FFFFFF"/>
                </a:solidFill>
                <a:effectLst/>
                <a:uLnTx/>
                <a:uFillTx/>
                <a:latin typeface="Arial" panose="020B0604020202020204" pitchFamily="34" charset="0"/>
                <a:ea typeface="Mina"/>
                <a:cs typeface="Arial" panose="020B0604020202020204" pitchFamily="34" charset="0"/>
                <a:sym typeface="Mina"/>
              </a:rPr>
              <a:t>Cáo</a:t>
            </a:r>
            <a:r>
              <a:rPr kumimoji="0" lang="en-US" sz="5000" b="1" i="0" u="none" strike="noStrike" kern="1200" cap="none" spc="0" normalizeH="0" baseline="0" noProof="0" dirty="0">
                <a:ln>
                  <a:noFill/>
                </a:ln>
                <a:solidFill>
                  <a:srgbClr val="FFFFFF"/>
                </a:solidFill>
                <a:effectLst/>
                <a:uLnTx/>
                <a:uFillTx/>
                <a:latin typeface="Arial" panose="020B0604020202020204" pitchFamily="34" charset="0"/>
                <a:ea typeface="Mina"/>
                <a:cs typeface="Arial" panose="020B0604020202020204" pitchFamily="34" charset="0"/>
                <a:sym typeface="Mina"/>
              </a:rPr>
              <a:t> </a:t>
            </a:r>
            <a:r>
              <a:rPr kumimoji="0" lang="en-US" sz="5000" b="1" i="0" u="none" strike="noStrike" kern="1200" cap="none" spc="0" normalizeH="0" baseline="0" noProof="0" dirty="0" err="1">
                <a:ln>
                  <a:noFill/>
                </a:ln>
                <a:solidFill>
                  <a:srgbClr val="FFFFFF"/>
                </a:solidFill>
                <a:effectLst/>
                <a:uLnTx/>
                <a:uFillTx/>
                <a:latin typeface="Arial" panose="020B0604020202020204" pitchFamily="34" charset="0"/>
                <a:ea typeface="Mina"/>
                <a:cs typeface="Arial" panose="020B0604020202020204" pitchFamily="34" charset="0"/>
                <a:sym typeface="Mina"/>
              </a:rPr>
              <a:t>Đồ</a:t>
            </a:r>
            <a:r>
              <a:rPr kumimoji="0" lang="en-US" sz="5000" b="1" i="0" u="none" strike="noStrike" kern="1200" cap="none" spc="0" normalizeH="0" baseline="0" noProof="0" dirty="0">
                <a:ln>
                  <a:noFill/>
                </a:ln>
                <a:solidFill>
                  <a:srgbClr val="FFFFFF"/>
                </a:solidFill>
                <a:effectLst/>
                <a:uLnTx/>
                <a:uFillTx/>
                <a:latin typeface="Arial" panose="020B0604020202020204" pitchFamily="34" charset="0"/>
                <a:ea typeface="Mina"/>
                <a:cs typeface="Arial" panose="020B0604020202020204" pitchFamily="34" charset="0"/>
                <a:sym typeface="Mina"/>
              </a:rPr>
              <a:t> </a:t>
            </a:r>
            <a:r>
              <a:rPr kumimoji="0" lang="en-US" sz="5000" b="1" i="0" u="none" strike="noStrike" kern="1200" cap="none" spc="0" normalizeH="0" baseline="0" noProof="0" dirty="0" err="1">
                <a:ln>
                  <a:noFill/>
                </a:ln>
                <a:solidFill>
                  <a:srgbClr val="FFFFFF"/>
                </a:solidFill>
                <a:effectLst/>
                <a:uLnTx/>
                <a:uFillTx/>
                <a:latin typeface="Arial" panose="020B0604020202020204" pitchFamily="34" charset="0"/>
                <a:ea typeface="Mina"/>
                <a:cs typeface="Arial" panose="020B0604020202020204" pitchFamily="34" charset="0"/>
                <a:sym typeface="Mina"/>
              </a:rPr>
              <a:t>Án</a:t>
            </a:r>
            <a:r>
              <a:rPr kumimoji="0" lang="en-US" sz="5000" b="1" i="0" u="none" strike="noStrike" kern="1200" cap="none" spc="0" normalizeH="0" baseline="0" noProof="0" dirty="0">
                <a:ln>
                  <a:noFill/>
                </a:ln>
                <a:solidFill>
                  <a:srgbClr val="FFFFFF"/>
                </a:solidFill>
                <a:effectLst/>
                <a:uLnTx/>
                <a:uFillTx/>
                <a:latin typeface="Arial" panose="020B0604020202020204" pitchFamily="34" charset="0"/>
                <a:ea typeface="Mina"/>
                <a:cs typeface="Arial" panose="020B0604020202020204" pitchFamily="34" charset="0"/>
                <a:sym typeface="Mina"/>
              </a:rPr>
              <a:t> </a:t>
            </a:r>
          </a:p>
          <a:p>
            <a:pPr marL="0" marR="0" lvl="0" indent="0" algn="ctr" defTabSz="914400" rtl="0" eaLnBrk="1" fontAlgn="auto" latinLnBrk="0" hangingPunct="1">
              <a:spcBef>
                <a:spcPts val="0"/>
              </a:spcBef>
              <a:spcAft>
                <a:spcPts val="0"/>
              </a:spcAft>
              <a:buClrTx/>
              <a:buSzTx/>
              <a:buFontTx/>
              <a:buNone/>
              <a:tabLst/>
              <a:defRPr/>
            </a:pPr>
            <a:r>
              <a:rPr kumimoji="0" lang="en-US" sz="5000" b="1" i="0" u="none" strike="noStrike" kern="1200" cap="none" spc="0" normalizeH="0" baseline="0" noProof="0" dirty="0">
                <a:ln>
                  <a:noFill/>
                </a:ln>
                <a:solidFill>
                  <a:srgbClr val="FFFFFF"/>
                </a:solidFill>
                <a:effectLst/>
                <a:uLnTx/>
                <a:uFillTx/>
                <a:latin typeface="Arial" panose="020B0604020202020204" pitchFamily="34" charset="0"/>
                <a:ea typeface="Mina"/>
                <a:cs typeface="Arial" panose="020B0604020202020204" pitchFamily="34" charset="0"/>
                <a:sym typeface="Mina"/>
              </a:rPr>
              <a:t>IT008.P12</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Freeform 4"/>
          <p:cNvSpPr/>
          <p:nvPr/>
        </p:nvSpPr>
        <p:spPr>
          <a:xfrm>
            <a:off x="10082103" y="1541395"/>
            <a:ext cx="6315859" cy="7986762"/>
          </a:xfrm>
          <a:custGeom>
            <a:avLst/>
            <a:gdLst/>
            <a:ahLst/>
            <a:cxnLst/>
            <a:rect l="l" t="t" r="r" b="b"/>
            <a:pathLst>
              <a:path w="1663436" h="2103509">
                <a:moveTo>
                  <a:pt x="61290" y="0"/>
                </a:moveTo>
                <a:lnTo>
                  <a:pt x="1602147" y="0"/>
                </a:lnTo>
                <a:cubicBezTo>
                  <a:pt x="1635996" y="0"/>
                  <a:pt x="1663436" y="27440"/>
                  <a:pt x="1663436" y="61290"/>
                </a:cubicBezTo>
                <a:lnTo>
                  <a:pt x="1663436" y="2042220"/>
                </a:lnTo>
                <a:cubicBezTo>
                  <a:pt x="1663436" y="2076069"/>
                  <a:pt x="1635996" y="2103509"/>
                  <a:pt x="1602147" y="2103509"/>
                </a:cubicBezTo>
                <a:lnTo>
                  <a:pt x="61290" y="2103509"/>
                </a:lnTo>
                <a:cubicBezTo>
                  <a:pt x="27440" y="2103509"/>
                  <a:pt x="0" y="2076069"/>
                  <a:pt x="0" y="2042220"/>
                </a:cubicBezTo>
                <a:lnTo>
                  <a:pt x="0" y="61290"/>
                </a:lnTo>
                <a:cubicBezTo>
                  <a:pt x="0" y="27440"/>
                  <a:pt x="27440" y="0"/>
                  <a:pt x="61290" y="0"/>
                </a:cubicBezTo>
                <a:close/>
              </a:path>
            </a:pathLst>
          </a:custGeom>
          <a:solidFill>
            <a:srgbClr val="045174">
              <a:alpha val="80000"/>
            </a:srgbClr>
          </a:solidFill>
        </p:spPr>
      </p:sp>
      <p:sp>
        <p:nvSpPr>
          <p:cNvPr id="6" name="AutoShape 6"/>
          <p:cNvSpPr/>
          <p:nvPr/>
        </p:nvSpPr>
        <p:spPr>
          <a:xfrm flipH="1">
            <a:off x="10557275" y="2076764"/>
            <a:ext cx="15561" cy="6786257"/>
          </a:xfrm>
          <a:prstGeom prst="line">
            <a:avLst/>
          </a:prstGeom>
          <a:ln w="38100" cap="flat">
            <a:solidFill>
              <a:srgbClr val="FFFFFF"/>
            </a:solidFill>
            <a:prstDash val="solid"/>
            <a:headEnd type="none" w="sm" len="sm"/>
            <a:tailEnd type="none" w="sm" len="sm"/>
          </a:ln>
        </p:spPr>
      </p:sp>
      <p:sp>
        <p:nvSpPr>
          <p:cNvPr id="8" name="Freeform 8"/>
          <p:cNvSpPr/>
          <p:nvPr/>
        </p:nvSpPr>
        <p:spPr>
          <a:xfrm>
            <a:off x="10376734" y="1911956"/>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Freeform 11"/>
          <p:cNvSpPr/>
          <p:nvPr/>
        </p:nvSpPr>
        <p:spPr>
          <a:xfrm>
            <a:off x="10376734" y="3300058"/>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Freeform 14"/>
          <p:cNvSpPr/>
          <p:nvPr/>
        </p:nvSpPr>
        <p:spPr>
          <a:xfrm>
            <a:off x="10376734" y="4688160"/>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Freeform 17"/>
          <p:cNvSpPr/>
          <p:nvPr/>
        </p:nvSpPr>
        <p:spPr>
          <a:xfrm>
            <a:off x="10376734" y="6076262"/>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Freeform 20"/>
          <p:cNvSpPr/>
          <p:nvPr/>
        </p:nvSpPr>
        <p:spPr>
          <a:xfrm>
            <a:off x="10376734" y="7464364"/>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7" name="Freeform 20">
            <a:extLst>
              <a:ext uri="{FF2B5EF4-FFF2-40B4-BE49-F238E27FC236}">
                <a16:creationId xmlns:a16="http://schemas.microsoft.com/office/drawing/2014/main" id="{D4699EBF-929F-440F-9E01-E32A66A4D553}"/>
              </a:ext>
            </a:extLst>
          </p:cNvPr>
          <p:cNvSpPr/>
          <p:nvPr/>
        </p:nvSpPr>
        <p:spPr>
          <a:xfrm>
            <a:off x="10384514" y="8852464"/>
            <a:ext cx="376644" cy="3766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7" name="Freeform 27"/>
          <p:cNvSpPr/>
          <p:nvPr/>
        </p:nvSpPr>
        <p:spPr>
          <a:xfrm>
            <a:off x="16045767" y="64322"/>
            <a:ext cx="2047122" cy="2035956"/>
          </a:xfrm>
          <a:custGeom>
            <a:avLst/>
            <a:gdLst/>
            <a:ahLst/>
            <a:cxnLst/>
            <a:rect l="l" t="t" r="r" b="b"/>
            <a:pathLst>
              <a:path w="2047122" h="2035956">
                <a:moveTo>
                  <a:pt x="0" y="0"/>
                </a:moveTo>
                <a:lnTo>
                  <a:pt x="2047121" y="0"/>
                </a:lnTo>
                <a:lnTo>
                  <a:pt x="2047121" y="2035955"/>
                </a:lnTo>
                <a:lnTo>
                  <a:pt x="0" y="2035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360378" y="294866"/>
            <a:ext cx="5075531" cy="1781898"/>
          </a:xfrm>
          <a:prstGeom prst="rect">
            <a:avLst/>
          </a:prstGeom>
        </p:spPr>
        <p:txBody>
          <a:bodyPr wrap="square" lIns="0" tIns="0" rIns="0" bIns="0" rtlCol="0" anchor="t">
            <a:spAutoFit/>
          </a:bodyPr>
          <a:lstStyle/>
          <a:p>
            <a:pPr algn="l">
              <a:lnSpc>
                <a:spcPts val="6911"/>
              </a:lnSpc>
            </a:pPr>
            <a:r>
              <a:rPr lang="en-US" sz="6399" b="1" dirty="0" err="1">
                <a:solidFill>
                  <a:srgbClr val="FFFFFF"/>
                </a:solidFill>
                <a:latin typeface="+mj-lt"/>
                <a:ea typeface="Signika Bold"/>
                <a:cs typeface="Signika Bold"/>
                <a:sym typeface="Signika Bold"/>
              </a:rPr>
              <a:t>Tiêu</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Chí</a:t>
            </a:r>
            <a:endParaRPr lang="en-US" sz="6399" b="1" dirty="0">
              <a:solidFill>
                <a:srgbClr val="FFFFFF"/>
              </a:solidFill>
              <a:latin typeface="+mj-lt"/>
              <a:ea typeface="Signika Bold"/>
              <a:cs typeface="Signika Bold"/>
              <a:sym typeface="Signika Bold"/>
            </a:endParaRPr>
          </a:p>
          <a:p>
            <a:pPr algn="l">
              <a:lnSpc>
                <a:spcPts val="6911"/>
              </a:lnSpc>
            </a:pPr>
            <a:r>
              <a:rPr lang="en-US" sz="6399" b="1" dirty="0" err="1">
                <a:solidFill>
                  <a:srgbClr val="FFFFFF"/>
                </a:solidFill>
                <a:latin typeface="+mj-lt"/>
                <a:ea typeface="Signika Bold"/>
                <a:cs typeface="Signika Bold"/>
                <a:sym typeface="Signika Bold"/>
              </a:rPr>
              <a:t>Cơ</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Sở</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Dữ</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Liệu</a:t>
            </a:r>
            <a:endParaRPr lang="en-US" sz="6399" b="1" dirty="0">
              <a:solidFill>
                <a:srgbClr val="FFFFFF"/>
              </a:solidFill>
              <a:latin typeface="+mj-lt"/>
              <a:ea typeface="Signika Bold"/>
              <a:cs typeface="Signika Bold"/>
              <a:sym typeface="Signika Bold"/>
            </a:endParaRPr>
          </a:p>
        </p:txBody>
      </p:sp>
      <p:pic>
        <p:nvPicPr>
          <p:cNvPr id="2050" name="Picture 2" descr="Types of Database Management Systems - DATAVERSITY">
            <a:extLst>
              <a:ext uri="{FF2B5EF4-FFF2-40B4-BE49-F238E27FC236}">
                <a16:creationId xmlns:a16="http://schemas.microsoft.com/office/drawing/2014/main" id="{DE5F1442-1658-4FFD-8CE5-942A374F4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27" y="2639432"/>
            <a:ext cx="8072240" cy="602727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5" name="TextBox 7">
            <a:extLst>
              <a:ext uri="{FF2B5EF4-FFF2-40B4-BE49-F238E27FC236}">
                <a16:creationId xmlns:a16="http://schemas.microsoft.com/office/drawing/2014/main" id="{F2D07AA3-D940-487D-B1EF-D309E2893A9D}"/>
              </a:ext>
            </a:extLst>
          </p:cNvPr>
          <p:cNvSpPr txBox="1"/>
          <p:nvPr/>
        </p:nvSpPr>
        <p:spPr>
          <a:xfrm>
            <a:off x="11126608" y="3163184"/>
            <a:ext cx="4536404" cy="538609"/>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Bảo mật dữ liệu</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56" name="TextBox 7">
            <a:extLst>
              <a:ext uri="{FF2B5EF4-FFF2-40B4-BE49-F238E27FC236}">
                <a16:creationId xmlns:a16="http://schemas.microsoft.com/office/drawing/2014/main" id="{389A386C-1BE7-4B55-9343-6CE1106D2808}"/>
              </a:ext>
            </a:extLst>
          </p:cNvPr>
          <p:cNvSpPr txBox="1"/>
          <p:nvPr/>
        </p:nvSpPr>
        <p:spPr>
          <a:xfrm>
            <a:off x="11126608" y="1714680"/>
            <a:ext cx="4536404" cy="1077218"/>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Có khả năng truy vấn nhanh chóng</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57" name="TextBox 7">
            <a:extLst>
              <a:ext uri="{FF2B5EF4-FFF2-40B4-BE49-F238E27FC236}">
                <a16:creationId xmlns:a16="http://schemas.microsoft.com/office/drawing/2014/main" id="{B46D1B70-4C43-4C16-9A21-4258ACCDF768}"/>
              </a:ext>
            </a:extLst>
          </p:cNvPr>
          <p:cNvSpPr txBox="1"/>
          <p:nvPr/>
        </p:nvSpPr>
        <p:spPr>
          <a:xfrm>
            <a:off x="11126608" y="5521583"/>
            <a:ext cx="4536404" cy="1077218"/>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Lưu trữ thông tin người dùng</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59" name="TextBox 7">
            <a:extLst>
              <a:ext uri="{FF2B5EF4-FFF2-40B4-BE49-F238E27FC236}">
                <a16:creationId xmlns:a16="http://schemas.microsoft.com/office/drawing/2014/main" id="{F3E8A5BE-B110-40FC-82AC-A073253B29ED}"/>
              </a:ext>
            </a:extLst>
          </p:cNvPr>
          <p:cNvSpPr txBox="1"/>
          <p:nvPr/>
        </p:nvSpPr>
        <p:spPr>
          <a:xfrm>
            <a:off x="11126608" y="6970087"/>
            <a:ext cx="4536404" cy="1077218"/>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Quản lý danh mục và mục tiêu tài chính</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60" name="TextBox 7">
            <a:extLst>
              <a:ext uri="{FF2B5EF4-FFF2-40B4-BE49-F238E27FC236}">
                <a16:creationId xmlns:a16="http://schemas.microsoft.com/office/drawing/2014/main" id="{C1028730-6899-436B-8B86-EA35BB9FD817}"/>
              </a:ext>
            </a:extLst>
          </p:cNvPr>
          <p:cNvSpPr txBox="1"/>
          <p:nvPr/>
        </p:nvSpPr>
        <p:spPr>
          <a:xfrm>
            <a:off x="11126608" y="8418589"/>
            <a:ext cx="4536404" cy="1077218"/>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Quản lý các chi phí định kỳ</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61" name="TextBox 7">
            <a:extLst>
              <a:ext uri="{FF2B5EF4-FFF2-40B4-BE49-F238E27FC236}">
                <a16:creationId xmlns:a16="http://schemas.microsoft.com/office/drawing/2014/main" id="{0191F381-35FD-4FD6-8852-0F0B25A60D74}"/>
              </a:ext>
            </a:extLst>
          </p:cNvPr>
          <p:cNvSpPr txBox="1"/>
          <p:nvPr/>
        </p:nvSpPr>
        <p:spPr>
          <a:xfrm>
            <a:off x="11126608" y="4073079"/>
            <a:ext cx="4536404" cy="1077218"/>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Khả năng mở rộng cho nhiều người dùng</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spTree>
    <p:extLst>
      <p:ext uri="{BB962C8B-B14F-4D97-AF65-F5344CB8AC3E}">
        <p14:creationId xmlns:p14="http://schemas.microsoft.com/office/powerpoint/2010/main" val="40164439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250"/>
                                        <p:tgtEl>
                                          <p:spTgt spid="6"/>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750"/>
                                        <p:tgtEl>
                                          <p:spTgt spid="56"/>
                                        </p:tgtEl>
                                      </p:cBhvr>
                                    </p:animEffect>
                                    <p:anim calcmode="lin" valueType="num">
                                      <p:cBhvr>
                                        <p:cTn id="11" dur="750" fill="hold"/>
                                        <p:tgtEl>
                                          <p:spTgt spid="56"/>
                                        </p:tgtEl>
                                        <p:attrNameLst>
                                          <p:attrName>ppt_x</p:attrName>
                                        </p:attrNameLst>
                                      </p:cBhvr>
                                      <p:tavLst>
                                        <p:tav tm="0">
                                          <p:val>
                                            <p:strVal val="#ppt_x"/>
                                          </p:val>
                                        </p:tav>
                                        <p:tav tm="100000">
                                          <p:val>
                                            <p:strVal val="#ppt_x"/>
                                          </p:val>
                                        </p:tav>
                                      </p:tavLst>
                                    </p:anim>
                                    <p:anim calcmode="lin" valueType="num">
                                      <p:cBhvr>
                                        <p:cTn id="12" dur="750" fill="hold"/>
                                        <p:tgtEl>
                                          <p:spTgt spid="56"/>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47" presetClass="entr" presetSubtype="0" fill="hold" grpId="0" nodeType="withEffect">
                                  <p:stCondLst>
                                    <p:cond delay="25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750"/>
                                        <p:tgtEl>
                                          <p:spTgt spid="55"/>
                                        </p:tgtEl>
                                      </p:cBhvr>
                                    </p:animEffect>
                                    <p:anim calcmode="lin" valueType="num">
                                      <p:cBhvr>
                                        <p:cTn id="19" dur="750" fill="hold"/>
                                        <p:tgtEl>
                                          <p:spTgt spid="55"/>
                                        </p:tgtEl>
                                        <p:attrNameLst>
                                          <p:attrName>ppt_x</p:attrName>
                                        </p:attrNameLst>
                                      </p:cBhvr>
                                      <p:tavLst>
                                        <p:tav tm="0">
                                          <p:val>
                                            <p:strVal val="#ppt_x"/>
                                          </p:val>
                                        </p:tav>
                                        <p:tav tm="100000">
                                          <p:val>
                                            <p:strVal val="#ppt_x"/>
                                          </p:val>
                                        </p:tav>
                                      </p:tavLst>
                                    </p:anim>
                                    <p:anim calcmode="lin" valueType="num">
                                      <p:cBhvr>
                                        <p:cTn id="20" dur="750" fill="hold"/>
                                        <p:tgtEl>
                                          <p:spTgt spid="55"/>
                                        </p:tgtEl>
                                        <p:attrNameLst>
                                          <p:attrName>ppt_y</p:attrName>
                                        </p:attrNameLst>
                                      </p:cBhvr>
                                      <p:tavLst>
                                        <p:tav tm="0">
                                          <p:val>
                                            <p:strVal val="#ppt_y-.1"/>
                                          </p:val>
                                        </p:tav>
                                        <p:tav tm="100000">
                                          <p:val>
                                            <p:strVal val="#ppt_y"/>
                                          </p:val>
                                        </p:tav>
                                      </p:tavLst>
                                    </p:anim>
                                  </p:childTnLst>
                                </p:cTn>
                              </p:par>
                              <p:par>
                                <p:cTn id="21" presetID="22" presetClass="entr" presetSubtype="1" fill="hold"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47" presetClass="entr" presetSubtype="0" fill="hold" grpId="0"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750"/>
                                        <p:tgtEl>
                                          <p:spTgt spid="61"/>
                                        </p:tgtEl>
                                      </p:cBhvr>
                                    </p:animEffect>
                                    <p:anim calcmode="lin" valueType="num">
                                      <p:cBhvr>
                                        <p:cTn id="27" dur="750" fill="hold"/>
                                        <p:tgtEl>
                                          <p:spTgt spid="61"/>
                                        </p:tgtEl>
                                        <p:attrNameLst>
                                          <p:attrName>ppt_x</p:attrName>
                                        </p:attrNameLst>
                                      </p:cBhvr>
                                      <p:tavLst>
                                        <p:tav tm="0">
                                          <p:val>
                                            <p:strVal val="#ppt_x"/>
                                          </p:val>
                                        </p:tav>
                                        <p:tav tm="100000">
                                          <p:val>
                                            <p:strVal val="#ppt_x"/>
                                          </p:val>
                                        </p:tav>
                                      </p:tavLst>
                                    </p:anim>
                                    <p:anim calcmode="lin" valueType="num">
                                      <p:cBhvr>
                                        <p:cTn id="28" dur="750" fill="hold"/>
                                        <p:tgtEl>
                                          <p:spTgt spid="61"/>
                                        </p:tgtEl>
                                        <p:attrNameLst>
                                          <p:attrName>ppt_y</p:attrName>
                                        </p:attrNameLst>
                                      </p:cBhvr>
                                      <p:tavLst>
                                        <p:tav tm="0">
                                          <p:val>
                                            <p:strVal val="#ppt_y-.1"/>
                                          </p:val>
                                        </p:tav>
                                        <p:tav tm="100000">
                                          <p:val>
                                            <p:strVal val="#ppt_y"/>
                                          </p:val>
                                        </p:tav>
                                      </p:tavLst>
                                    </p:anim>
                                  </p:childTnLst>
                                </p:cTn>
                              </p:par>
                              <p:par>
                                <p:cTn id="29" presetID="22" presetClass="entr" presetSubtype="1" fill="hold" nodeType="with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47" presetClass="entr" presetSubtype="0" fill="hold" grpId="0" nodeType="withEffect">
                                  <p:stCondLst>
                                    <p:cond delay="75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750"/>
                                        <p:tgtEl>
                                          <p:spTgt spid="57"/>
                                        </p:tgtEl>
                                      </p:cBhvr>
                                    </p:animEffect>
                                    <p:anim calcmode="lin" valueType="num">
                                      <p:cBhvr>
                                        <p:cTn id="35" dur="750" fill="hold"/>
                                        <p:tgtEl>
                                          <p:spTgt spid="57"/>
                                        </p:tgtEl>
                                        <p:attrNameLst>
                                          <p:attrName>ppt_x</p:attrName>
                                        </p:attrNameLst>
                                      </p:cBhvr>
                                      <p:tavLst>
                                        <p:tav tm="0">
                                          <p:val>
                                            <p:strVal val="#ppt_x"/>
                                          </p:val>
                                        </p:tav>
                                        <p:tav tm="100000">
                                          <p:val>
                                            <p:strVal val="#ppt_x"/>
                                          </p:val>
                                        </p:tav>
                                      </p:tavLst>
                                    </p:anim>
                                    <p:anim calcmode="lin" valueType="num">
                                      <p:cBhvr>
                                        <p:cTn id="36" dur="750" fill="hold"/>
                                        <p:tgtEl>
                                          <p:spTgt spid="57"/>
                                        </p:tgtEl>
                                        <p:attrNameLst>
                                          <p:attrName>ppt_y</p:attrName>
                                        </p:attrNameLst>
                                      </p:cBhvr>
                                      <p:tavLst>
                                        <p:tav tm="0">
                                          <p:val>
                                            <p:strVal val="#ppt_y-.1"/>
                                          </p:val>
                                        </p:tav>
                                        <p:tav tm="100000">
                                          <p:val>
                                            <p:strVal val="#ppt_y"/>
                                          </p:val>
                                        </p:tav>
                                      </p:tavLst>
                                    </p:anim>
                                  </p:childTnLst>
                                </p:cTn>
                              </p:par>
                              <p:par>
                                <p:cTn id="37" presetID="22" presetClass="entr" presetSubtype="1" fill="hold" nodeType="withEffect">
                                  <p:stCondLst>
                                    <p:cond delay="75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par>
                                <p:cTn id="40" presetID="47" presetClass="entr" presetSubtype="0" fill="hold" grpId="0" nodeType="withEffect">
                                  <p:stCondLst>
                                    <p:cond delay="10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750"/>
                                        <p:tgtEl>
                                          <p:spTgt spid="59"/>
                                        </p:tgtEl>
                                      </p:cBhvr>
                                    </p:animEffect>
                                    <p:anim calcmode="lin" valueType="num">
                                      <p:cBhvr>
                                        <p:cTn id="43" dur="750" fill="hold"/>
                                        <p:tgtEl>
                                          <p:spTgt spid="59"/>
                                        </p:tgtEl>
                                        <p:attrNameLst>
                                          <p:attrName>ppt_x</p:attrName>
                                        </p:attrNameLst>
                                      </p:cBhvr>
                                      <p:tavLst>
                                        <p:tav tm="0">
                                          <p:val>
                                            <p:strVal val="#ppt_x"/>
                                          </p:val>
                                        </p:tav>
                                        <p:tav tm="100000">
                                          <p:val>
                                            <p:strVal val="#ppt_x"/>
                                          </p:val>
                                        </p:tav>
                                      </p:tavLst>
                                    </p:anim>
                                    <p:anim calcmode="lin" valueType="num">
                                      <p:cBhvr>
                                        <p:cTn id="44" dur="750" fill="hold"/>
                                        <p:tgtEl>
                                          <p:spTgt spid="59"/>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100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par>
                                <p:cTn id="48" presetID="47" presetClass="entr" presetSubtype="0" fill="hold" grpId="0" nodeType="withEffect">
                                  <p:stCondLst>
                                    <p:cond delay="125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750"/>
                                        <p:tgtEl>
                                          <p:spTgt spid="60"/>
                                        </p:tgtEl>
                                      </p:cBhvr>
                                    </p:animEffect>
                                    <p:anim calcmode="lin" valueType="num">
                                      <p:cBhvr>
                                        <p:cTn id="51" dur="750" fill="hold"/>
                                        <p:tgtEl>
                                          <p:spTgt spid="60"/>
                                        </p:tgtEl>
                                        <p:attrNameLst>
                                          <p:attrName>ppt_x</p:attrName>
                                        </p:attrNameLst>
                                      </p:cBhvr>
                                      <p:tavLst>
                                        <p:tav tm="0">
                                          <p:val>
                                            <p:strVal val="#ppt_x"/>
                                          </p:val>
                                        </p:tav>
                                        <p:tav tm="100000">
                                          <p:val>
                                            <p:strVal val="#ppt_x"/>
                                          </p:val>
                                        </p:tav>
                                      </p:tavLst>
                                    </p:anim>
                                    <p:anim calcmode="lin" valueType="num">
                                      <p:cBhvr>
                                        <p:cTn id="52" dur="750" fill="hold"/>
                                        <p:tgtEl>
                                          <p:spTgt spid="6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125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9" grpId="0"/>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6A13EA6F-8D93-4136-B330-5C9281BD35A6}"/>
              </a:ext>
            </a:extLst>
          </p:cNvPr>
          <p:cNvSpPr txBox="1"/>
          <p:nvPr/>
        </p:nvSpPr>
        <p:spPr>
          <a:xfrm>
            <a:off x="15849600" y="867382"/>
            <a:ext cx="1371600" cy="7894185"/>
          </a:xfrm>
          <a:prstGeom prst="rect">
            <a:avLst/>
          </a:prstGeom>
        </p:spPr>
        <p:txBody>
          <a:bodyPr lIns="50800" tIns="50800" rIns="50800" bIns="50800" rtlCol="0" anchor="ctr"/>
          <a:lstStyle/>
          <a:p>
            <a:pPr algn="ctr">
              <a:lnSpc>
                <a:spcPts val="3360"/>
              </a:lnSpc>
            </a:pPr>
            <a:endParaRPr/>
          </a:p>
        </p:txBody>
      </p:sp>
      <p:sp>
        <p:nvSpPr>
          <p:cNvPr id="9" name="TextBox 7">
            <a:extLst>
              <a:ext uri="{FF2B5EF4-FFF2-40B4-BE49-F238E27FC236}">
                <a16:creationId xmlns:a16="http://schemas.microsoft.com/office/drawing/2014/main" id="{A2361219-C5E5-424A-A3BA-384EC4558CB5}"/>
              </a:ext>
            </a:extLst>
          </p:cNvPr>
          <p:cNvSpPr txBox="1"/>
          <p:nvPr/>
        </p:nvSpPr>
        <p:spPr>
          <a:xfrm>
            <a:off x="16187737" y="2835176"/>
            <a:ext cx="1447800" cy="4616648"/>
          </a:xfrm>
          <a:prstGeom prst="rect">
            <a:avLst/>
          </a:prstGeom>
        </p:spPr>
        <p:txBody>
          <a:bodyPr wrap="square" lIns="0" tIns="0" rIns="0" bIns="0" rtlCol="0" anchor="ctr">
            <a:spAutoFit/>
          </a:bodyPr>
          <a:lstStyle/>
          <a:p>
            <a:pPr algn="ctr"/>
            <a:r>
              <a:rPr lang="vi-VN" sz="5000" b="1" dirty="0">
                <a:solidFill>
                  <a:srgbClr val="FFFFFF"/>
                </a:solidFill>
                <a:latin typeface="Arial" panose="020B0604020202020204" pitchFamily="34" charset="0"/>
                <a:ea typeface="Signika Bold"/>
                <a:cs typeface="Arial" panose="020B0604020202020204" pitchFamily="34" charset="0"/>
                <a:sym typeface="Signika Bold"/>
              </a:rPr>
              <a:t>Sơ Đồ Cơ Sở Dữ Liệu</a:t>
            </a:r>
            <a:endParaRPr lang="en-US" sz="5000" b="1" dirty="0">
              <a:solidFill>
                <a:srgbClr val="FFFFFF"/>
              </a:solidFill>
              <a:latin typeface="Arial" panose="020B0604020202020204" pitchFamily="34" charset="0"/>
              <a:ea typeface="Signika Bold"/>
              <a:cs typeface="Arial" panose="020B0604020202020204" pitchFamily="34" charset="0"/>
              <a:sym typeface="Signika Bold"/>
            </a:endParaRPr>
          </a:p>
        </p:txBody>
      </p:sp>
      <p:pic>
        <p:nvPicPr>
          <p:cNvPr id="5" name="Picture 4">
            <a:extLst>
              <a:ext uri="{FF2B5EF4-FFF2-40B4-BE49-F238E27FC236}">
                <a16:creationId xmlns:a16="http://schemas.microsoft.com/office/drawing/2014/main" id="{E4117CF7-80FA-4E36-AABE-B6D80B187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5468600" cy="10287000"/>
          </a:xfrm>
          <a:prstGeom prst="rect">
            <a:avLst/>
          </a:prstGeom>
        </p:spPr>
      </p:pic>
      <p:pic>
        <p:nvPicPr>
          <p:cNvPr id="7" name="Picture 6">
            <a:extLst>
              <a:ext uri="{FF2B5EF4-FFF2-40B4-BE49-F238E27FC236}">
                <a16:creationId xmlns:a16="http://schemas.microsoft.com/office/drawing/2014/main" id="{0CF27042-5287-4C70-A1F1-391C652E61F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949764" y="419100"/>
            <a:ext cx="1923745" cy="1923745"/>
          </a:xfrm>
          <a:prstGeom prst="rect">
            <a:avLst/>
          </a:prstGeom>
        </p:spPr>
      </p:pic>
    </p:spTree>
    <p:extLst>
      <p:ext uri="{BB962C8B-B14F-4D97-AF65-F5344CB8AC3E}">
        <p14:creationId xmlns:p14="http://schemas.microsoft.com/office/powerpoint/2010/main" val="18817862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CA2D67A-1B05-4554-9700-22BAD0CB1C3F}"/>
              </a:ext>
            </a:extLst>
          </p:cNvPr>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6" name="TextBox 28">
            <a:extLst>
              <a:ext uri="{FF2B5EF4-FFF2-40B4-BE49-F238E27FC236}">
                <a16:creationId xmlns:a16="http://schemas.microsoft.com/office/drawing/2014/main" id="{B03A79FA-141E-4709-9CA9-E7127ADE4B25}"/>
              </a:ext>
            </a:extLst>
          </p:cNvPr>
          <p:cNvSpPr txBox="1"/>
          <p:nvPr/>
        </p:nvSpPr>
        <p:spPr>
          <a:xfrm>
            <a:off x="994526" y="2705100"/>
            <a:ext cx="5075531"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User</a:t>
            </a:r>
          </a:p>
        </p:txBody>
      </p:sp>
      <p:grpSp>
        <p:nvGrpSpPr>
          <p:cNvPr id="7" name="Group 6">
            <a:extLst>
              <a:ext uri="{FF2B5EF4-FFF2-40B4-BE49-F238E27FC236}">
                <a16:creationId xmlns:a16="http://schemas.microsoft.com/office/drawing/2014/main" id="{55BE1919-CD01-4D09-BCB9-C675F081AEC0}"/>
              </a:ext>
            </a:extLst>
          </p:cNvPr>
          <p:cNvGrpSpPr/>
          <p:nvPr/>
        </p:nvGrpSpPr>
        <p:grpSpPr>
          <a:xfrm>
            <a:off x="529037" y="3223612"/>
            <a:ext cx="6006512" cy="5148878"/>
            <a:chOff x="1299091" y="2134465"/>
            <a:chExt cx="5482709" cy="2665272"/>
          </a:xfrm>
        </p:grpSpPr>
        <p:sp>
          <p:nvSpPr>
            <p:cNvPr id="10" name="Freeform 4">
              <a:extLst>
                <a:ext uri="{FF2B5EF4-FFF2-40B4-BE49-F238E27FC236}">
                  <a16:creationId xmlns:a16="http://schemas.microsoft.com/office/drawing/2014/main" id="{13D927F7-2CB8-45AC-9CB5-1D030FD699F1}"/>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9" name="TextBox 7">
              <a:extLst>
                <a:ext uri="{FF2B5EF4-FFF2-40B4-BE49-F238E27FC236}">
                  <a16:creationId xmlns:a16="http://schemas.microsoft.com/office/drawing/2014/main" id="{F17D52B6-53E0-4335-885E-E933D84CCC71}"/>
                </a:ext>
              </a:extLst>
            </p:cNvPr>
            <p:cNvSpPr txBox="1"/>
            <p:nvPr/>
          </p:nvSpPr>
          <p:spPr>
            <a:xfrm>
              <a:off x="1455000" y="2134465"/>
              <a:ext cx="5170890" cy="266527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Lưu trữ thông tin cơ bản của người dùng, cho phép hệ thống quản lý danh tính và các thuộc tính cá nhân như tiết kiệm và ngân sách mặc định. Cho phép nhiều người dùng cùng sử dụng một ứng dụng</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graphicFrame>
        <p:nvGraphicFramePr>
          <p:cNvPr id="2" name="Table 1">
            <a:extLst>
              <a:ext uri="{FF2B5EF4-FFF2-40B4-BE49-F238E27FC236}">
                <a16:creationId xmlns:a16="http://schemas.microsoft.com/office/drawing/2014/main" id="{DB2F64B6-1767-4D6A-90F9-153B5C48884B}"/>
              </a:ext>
            </a:extLst>
          </p:cNvPr>
          <p:cNvGraphicFramePr>
            <a:graphicFrameLocks noGrp="1"/>
          </p:cNvGraphicFramePr>
          <p:nvPr>
            <p:extLst>
              <p:ext uri="{D42A27DB-BD31-4B8C-83A1-F6EECF244321}">
                <p14:modId xmlns:p14="http://schemas.microsoft.com/office/powerpoint/2010/main" val="1644962675"/>
              </p:ext>
            </p:extLst>
          </p:nvPr>
        </p:nvGraphicFramePr>
        <p:xfrm>
          <a:off x="7436259" y="1589763"/>
          <a:ext cx="10476811" cy="7540250"/>
        </p:xfrm>
        <a:graphic>
          <a:graphicData uri="http://schemas.openxmlformats.org/drawingml/2006/table">
            <a:tbl>
              <a:tblPr firstRow="1" firstCol="1" bandRow="1">
                <a:tableStyleId>{5C22544A-7EE6-4342-B048-85BDC9FD1C3A}</a:tableStyleId>
              </a:tblPr>
              <a:tblGrid>
                <a:gridCol w="2543770">
                  <a:extLst>
                    <a:ext uri="{9D8B030D-6E8A-4147-A177-3AD203B41FA5}">
                      <a16:colId xmlns:a16="http://schemas.microsoft.com/office/drawing/2014/main" val="1712145901"/>
                    </a:ext>
                  </a:extLst>
                </a:gridCol>
                <a:gridCol w="2543770">
                  <a:extLst>
                    <a:ext uri="{9D8B030D-6E8A-4147-A177-3AD203B41FA5}">
                      <a16:colId xmlns:a16="http://schemas.microsoft.com/office/drawing/2014/main" val="2731324491"/>
                    </a:ext>
                  </a:extLst>
                </a:gridCol>
                <a:gridCol w="2543770">
                  <a:extLst>
                    <a:ext uri="{9D8B030D-6E8A-4147-A177-3AD203B41FA5}">
                      <a16:colId xmlns:a16="http://schemas.microsoft.com/office/drawing/2014/main" val="1640175183"/>
                    </a:ext>
                  </a:extLst>
                </a:gridCol>
                <a:gridCol w="2845501">
                  <a:extLst>
                    <a:ext uri="{9D8B030D-6E8A-4147-A177-3AD203B41FA5}">
                      <a16:colId xmlns:a16="http://schemas.microsoft.com/office/drawing/2014/main" val="132970026"/>
                    </a:ext>
                  </a:extLst>
                </a:gridCol>
              </a:tblGrid>
              <a:tr h="887884">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Ràng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Buộc</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266415099"/>
                  </a:ext>
                </a:extLst>
              </a:tr>
              <a:tr h="887884">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UserID</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người dùng</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2161851"/>
                  </a:ext>
                </a:extLst>
              </a:tr>
              <a:tr h="88788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Username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đăng nhập</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06498073"/>
                  </a:ext>
                </a:extLst>
              </a:tr>
              <a:tr h="88788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Password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Mật khẩu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4750468"/>
                  </a:ext>
                </a:extLst>
              </a:tr>
              <a:tr h="88788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Email</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Email</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20133926"/>
                  </a:ext>
                </a:extLst>
              </a:tr>
              <a:tr h="88788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PhoneNumber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NULL</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Số điện thoại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14815669"/>
                  </a:ext>
                </a:extLst>
              </a:tr>
              <a:tr h="88788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Saving</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Khoản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tiết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kiệm</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89383457"/>
                  </a:ext>
                </a:extLst>
              </a:tr>
              <a:tr h="132506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DefaultBudget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Ngân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sách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mặc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định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hằng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tháng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88361208"/>
                  </a:ext>
                </a:extLst>
              </a:tr>
            </a:tbl>
          </a:graphicData>
        </a:graphic>
      </p:graphicFrame>
      <p:sp>
        <p:nvSpPr>
          <p:cNvPr id="11" name="Freeform 41">
            <a:extLst>
              <a:ext uri="{FF2B5EF4-FFF2-40B4-BE49-F238E27FC236}">
                <a16:creationId xmlns:a16="http://schemas.microsoft.com/office/drawing/2014/main" id="{9FD7394F-BCB9-4D9A-B5D0-73E8A1BC4E47}"/>
              </a:ext>
            </a:extLst>
          </p:cNvPr>
          <p:cNvSpPr/>
          <p:nvPr/>
        </p:nvSpPr>
        <p:spPr>
          <a:xfrm>
            <a:off x="-762000" y="-74673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23">
            <a:extLst>
              <a:ext uri="{FF2B5EF4-FFF2-40B4-BE49-F238E27FC236}">
                <a16:creationId xmlns:a16="http://schemas.microsoft.com/office/drawing/2014/main" id="{2CE0C93C-E76C-413F-9FD1-2D5FB0A60795}"/>
              </a:ext>
            </a:extLst>
          </p:cNvPr>
          <p:cNvSpPr/>
          <p:nvPr/>
        </p:nvSpPr>
        <p:spPr>
          <a:xfrm>
            <a:off x="15697200" y="574560"/>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20">
            <a:extLst>
              <a:ext uri="{FF2B5EF4-FFF2-40B4-BE49-F238E27FC236}">
                <a16:creationId xmlns:a16="http://schemas.microsoft.com/office/drawing/2014/main" id="{AC375A77-F881-4FA0-A378-0310367AA576}"/>
              </a:ext>
            </a:extLst>
          </p:cNvPr>
          <p:cNvSpPr/>
          <p:nvPr/>
        </p:nvSpPr>
        <p:spPr>
          <a:xfrm>
            <a:off x="5654875" y="8594948"/>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dirty="0"/>
          </a:p>
        </p:txBody>
      </p:sp>
    </p:spTree>
    <p:extLst>
      <p:ext uri="{BB962C8B-B14F-4D97-AF65-F5344CB8AC3E}">
        <p14:creationId xmlns:p14="http://schemas.microsoft.com/office/powerpoint/2010/main" val="253090769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CA2D67A-1B05-4554-9700-22BAD0CB1C3F}"/>
              </a:ext>
            </a:extLst>
          </p:cNvPr>
          <p:cNvSpPr/>
          <p:nvPr/>
        </p:nvSpPr>
        <p:spPr>
          <a:xfrm>
            <a:off x="-304800" y="3228061"/>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6" name="TextBox 28">
            <a:extLst>
              <a:ext uri="{FF2B5EF4-FFF2-40B4-BE49-F238E27FC236}">
                <a16:creationId xmlns:a16="http://schemas.microsoft.com/office/drawing/2014/main" id="{B03A79FA-141E-4709-9CA9-E7127ADE4B25}"/>
              </a:ext>
            </a:extLst>
          </p:cNvPr>
          <p:cNvSpPr txBox="1"/>
          <p:nvPr/>
        </p:nvSpPr>
        <p:spPr>
          <a:xfrm>
            <a:off x="901997" y="297111"/>
            <a:ext cx="5514714" cy="1769715"/>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a:t>
            </a:r>
          </a:p>
          <a:p>
            <a:pPr algn="ctr">
              <a:lnSpc>
                <a:spcPts val="6911"/>
              </a:lnSpc>
            </a:pPr>
            <a:r>
              <a:rPr lang="en-US" sz="6399" b="1" dirty="0">
                <a:solidFill>
                  <a:srgbClr val="FFFFFF"/>
                </a:solidFill>
                <a:latin typeface="+mj-lt"/>
                <a:ea typeface="Signika Bold"/>
                <a:cs typeface="Signika Bold"/>
                <a:sym typeface="Signika Bold"/>
              </a:rPr>
              <a:t>Expenses Book</a:t>
            </a:r>
          </a:p>
        </p:txBody>
      </p:sp>
      <p:grpSp>
        <p:nvGrpSpPr>
          <p:cNvPr id="7" name="Group 6">
            <a:extLst>
              <a:ext uri="{FF2B5EF4-FFF2-40B4-BE49-F238E27FC236}">
                <a16:creationId xmlns:a16="http://schemas.microsoft.com/office/drawing/2014/main" id="{55BE1919-CD01-4D09-BCB9-C675F081AEC0}"/>
              </a:ext>
            </a:extLst>
          </p:cNvPr>
          <p:cNvGrpSpPr/>
          <p:nvPr/>
        </p:nvGrpSpPr>
        <p:grpSpPr>
          <a:xfrm>
            <a:off x="749508" y="2118967"/>
            <a:ext cx="5819692" cy="2771785"/>
            <a:chOff x="1299091" y="2324101"/>
            <a:chExt cx="5482709" cy="2286000"/>
          </a:xfrm>
        </p:grpSpPr>
        <p:sp>
          <p:nvSpPr>
            <p:cNvPr id="10" name="Freeform 4">
              <a:extLst>
                <a:ext uri="{FF2B5EF4-FFF2-40B4-BE49-F238E27FC236}">
                  <a16:creationId xmlns:a16="http://schemas.microsoft.com/office/drawing/2014/main" id="{13D927F7-2CB8-45AC-9CB5-1D030FD699F1}"/>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9" name="TextBox 7">
              <a:extLst>
                <a:ext uri="{FF2B5EF4-FFF2-40B4-BE49-F238E27FC236}">
                  <a16:creationId xmlns:a16="http://schemas.microsoft.com/office/drawing/2014/main" id="{F17D52B6-53E0-4335-885E-E933D84CCC71}"/>
                </a:ext>
              </a:extLst>
            </p:cNvPr>
            <p:cNvSpPr txBox="1"/>
            <p:nvPr/>
          </p:nvSpPr>
          <p:spPr>
            <a:xfrm>
              <a:off x="1455000" y="2705594"/>
              <a:ext cx="5170890" cy="152301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Quản lý sổ chi tiêu cá nhân của người dùng theo từng tháng và năm, giúp theo dõi ngân sách đã đặt ra theo từng tháng.</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graphicFrame>
        <p:nvGraphicFramePr>
          <p:cNvPr id="2" name="Table 1">
            <a:extLst>
              <a:ext uri="{FF2B5EF4-FFF2-40B4-BE49-F238E27FC236}">
                <a16:creationId xmlns:a16="http://schemas.microsoft.com/office/drawing/2014/main" id="{F06BF02E-081B-447B-AF5B-404197A8C2AB}"/>
              </a:ext>
            </a:extLst>
          </p:cNvPr>
          <p:cNvGraphicFramePr>
            <a:graphicFrameLocks noGrp="1"/>
          </p:cNvGraphicFramePr>
          <p:nvPr>
            <p:extLst>
              <p:ext uri="{D42A27DB-BD31-4B8C-83A1-F6EECF244321}">
                <p14:modId xmlns:p14="http://schemas.microsoft.com/office/powerpoint/2010/main" val="1957478262"/>
              </p:ext>
            </p:extLst>
          </p:nvPr>
        </p:nvGraphicFramePr>
        <p:xfrm>
          <a:off x="7543800" y="1328578"/>
          <a:ext cx="9477290" cy="3555305"/>
        </p:xfrm>
        <a:graphic>
          <a:graphicData uri="http://schemas.openxmlformats.org/drawingml/2006/table">
            <a:tbl>
              <a:tblPr firstRow="1" firstCol="1" bandRow="1">
                <a:tableStyleId>{5C22544A-7EE6-4342-B048-85BDC9FD1C3A}</a:tableStyleId>
              </a:tblPr>
              <a:tblGrid>
                <a:gridCol w="2196836">
                  <a:extLst>
                    <a:ext uri="{9D8B030D-6E8A-4147-A177-3AD203B41FA5}">
                      <a16:colId xmlns:a16="http://schemas.microsoft.com/office/drawing/2014/main" val="3296509315"/>
                    </a:ext>
                  </a:extLst>
                </a:gridCol>
                <a:gridCol w="2196836">
                  <a:extLst>
                    <a:ext uri="{9D8B030D-6E8A-4147-A177-3AD203B41FA5}">
                      <a16:colId xmlns:a16="http://schemas.microsoft.com/office/drawing/2014/main" val="843289916"/>
                    </a:ext>
                  </a:extLst>
                </a:gridCol>
                <a:gridCol w="2196836">
                  <a:extLst>
                    <a:ext uri="{9D8B030D-6E8A-4147-A177-3AD203B41FA5}">
                      <a16:colId xmlns:a16="http://schemas.microsoft.com/office/drawing/2014/main" val="3353939497"/>
                    </a:ext>
                  </a:extLst>
                </a:gridCol>
                <a:gridCol w="2886782">
                  <a:extLst>
                    <a:ext uri="{9D8B030D-6E8A-4147-A177-3AD203B41FA5}">
                      <a16:colId xmlns:a16="http://schemas.microsoft.com/office/drawing/2014/main" val="2028305928"/>
                    </a:ext>
                  </a:extLst>
                </a:gridCol>
              </a:tblGrid>
              <a:tr h="711061">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90304608"/>
                  </a:ext>
                </a:extLst>
              </a:tr>
              <a:tr h="711061">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Month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int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rowSpan="3">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Tháng theo dõi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23947656"/>
                  </a:ext>
                </a:extLst>
              </a:tr>
              <a:tr h="711061">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Year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int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vMerge="1">
                  <a:txBody>
                    <a:bodyPr/>
                    <a:lstStyle/>
                    <a:p>
                      <a:endParaRPr lang="vi-VN"/>
                    </a:p>
                  </a:txBody>
                  <a:tcP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Năm theo dõi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99825673"/>
                  </a:ext>
                </a:extLst>
              </a:tr>
              <a:tr h="711061">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vMerge="1">
                  <a:txBody>
                    <a:bodyPr/>
                    <a:lstStyle/>
                    <a:p>
                      <a:endParaRPr lang="vi-VN"/>
                    </a:p>
                  </a:txBody>
                  <a:tcP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90528359"/>
                  </a:ext>
                </a:extLst>
              </a:tr>
              <a:tr h="711061">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Budget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Ngân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sách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9367974"/>
                  </a:ext>
                </a:extLst>
              </a:tr>
            </a:tbl>
          </a:graphicData>
        </a:graphic>
      </p:graphicFrame>
      <p:graphicFrame>
        <p:nvGraphicFramePr>
          <p:cNvPr id="3" name="Table 2">
            <a:extLst>
              <a:ext uri="{FF2B5EF4-FFF2-40B4-BE49-F238E27FC236}">
                <a16:creationId xmlns:a16="http://schemas.microsoft.com/office/drawing/2014/main" id="{2B53ACFC-B57F-4347-9849-A10F3E0034AA}"/>
              </a:ext>
            </a:extLst>
          </p:cNvPr>
          <p:cNvGraphicFramePr>
            <a:graphicFrameLocks noGrp="1"/>
          </p:cNvGraphicFramePr>
          <p:nvPr>
            <p:extLst>
              <p:ext uri="{D42A27DB-BD31-4B8C-83A1-F6EECF244321}">
                <p14:modId xmlns:p14="http://schemas.microsoft.com/office/powerpoint/2010/main" val="3549480006"/>
              </p:ext>
            </p:extLst>
          </p:nvPr>
        </p:nvGraphicFramePr>
        <p:xfrm>
          <a:off x="901997" y="5905500"/>
          <a:ext cx="9217293" cy="3916884"/>
        </p:xfrm>
        <a:graphic>
          <a:graphicData uri="http://schemas.openxmlformats.org/drawingml/2006/table">
            <a:tbl>
              <a:tblPr firstRow="1" firstCol="1" bandRow="1">
                <a:tableStyleId>{5C22544A-7EE6-4342-B048-85BDC9FD1C3A}</a:tableStyleId>
              </a:tblPr>
              <a:tblGrid>
                <a:gridCol w="2202933">
                  <a:extLst>
                    <a:ext uri="{9D8B030D-6E8A-4147-A177-3AD203B41FA5}">
                      <a16:colId xmlns:a16="http://schemas.microsoft.com/office/drawing/2014/main" val="2829047772"/>
                    </a:ext>
                  </a:extLst>
                </a:gridCol>
                <a:gridCol w="2202933">
                  <a:extLst>
                    <a:ext uri="{9D8B030D-6E8A-4147-A177-3AD203B41FA5}">
                      <a16:colId xmlns:a16="http://schemas.microsoft.com/office/drawing/2014/main" val="3732412158"/>
                    </a:ext>
                  </a:extLst>
                </a:gridCol>
                <a:gridCol w="2202933">
                  <a:extLst>
                    <a:ext uri="{9D8B030D-6E8A-4147-A177-3AD203B41FA5}">
                      <a16:colId xmlns:a16="http://schemas.microsoft.com/office/drawing/2014/main" val="421600629"/>
                    </a:ext>
                  </a:extLst>
                </a:gridCol>
                <a:gridCol w="2608494">
                  <a:extLst>
                    <a:ext uri="{9D8B030D-6E8A-4147-A177-3AD203B41FA5}">
                      <a16:colId xmlns:a16="http://schemas.microsoft.com/office/drawing/2014/main" val="2554986321"/>
                    </a:ext>
                  </a:extLst>
                </a:gridCol>
              </a:tblGrid>
              <a:tr h="652814">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19405286"/>
                  </a:ext>
                </a:extLst>
              </a:tr>
              <a:tr h="65281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CategoryID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int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danh mục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20456154"/>
                  </a:ext>
                </a:extLst>
              </a:tr>
              <a:tr h="65281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Name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danh mục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44743114"/>
                  </a:ext>
                </a:extLst>
              </a:tr>
              <a:tr h="65281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ExBMonth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Khóa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ngoại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Tháng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52948719"/>
                  </a:ext>
                </a:extLst>
              </a:tr>
              <a:tr h="65281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ExBYear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Năm</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tiêu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8321666"/>
                  </a:ext>
                </a:extLst>
              </a:tr>
              <a:tr h="65281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16199204"/>
                  </a:ext>
                </a:extLst>
              </a:tr>
            </a:tbl>
          </a:graphicData>
        </a:graphic>
      </p:graphicFrame>
      <p:sp>
        <p:nvSpPr>
          <p:cNvPr id="12" name="TextBox 28">
            <a:extLst>
              <a:ext uri="{FF2B5EF4-FFF2-40B4-BE49-F238E27FC236}">
                <a16:creationId xmlns:a16="http://schemas.microsoft.com/office/drawing/2014/main" id="{EDE8BECA-DCD4-4B00-A946-A2140C14E026}"/>
              </a:ext>
            </a:extLst>
          </p:cNvPr>
          <p:cNvSpPr txBox="1"/>
          <p:nvPr/>
        </p:nvSpPr>
        <p:spPr>
          <a:xfrm>
            <a:off x="11243442" y="6230391"/>
            <a:ext cx="6024227"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Category</a:t>
            </a:r>
          </a:p>
        </p:txBody>
      </p:sp>
      <p:grpSp>
        <p:nvGrpSpPr>
          <p:cNvPr id="13" name="Group 12">
            <a:extLst>
              <a:ext uri="{FF2B5EF4-FFF2-40B4-BE49-F238E27FC236}">
                <a16:creationId xmlns:a16="http://schemas.microsoft.com/office/drawing/2014/main" id="{5094B034-0E5D-4E5C-9181-1EC138BFC328}"/>
              </a:ext>
            </a:extLst>
          </p:cNvPr>
          <p:cNvGrpSpPr/>
          <p:nvPr/>
        </p:nvGrpSpPr>
        <p:grpSpPr>
          <a:xfrm>
            <a:off x="11125111" y="7172832"/>
            <a:ext cx="6260892" cy="2650620"/>
            <a:chOff x="1299091" y="2324101"/>
            <a:chExt cx="5482709" cy="2286000"/>
          </a:xfrm>
        </p:grpSpPr>
        <p:sp>
          <p:nvSpPr>
            <p:cNvPr id="16" name="Freeform 4">
              <a:extLst>
                <a:ext uri="{FF2B5EF4-FFF2-40B4-BE49-F238E27FC236}">
                  <a16:creationId xmlns:a16="http://schemas.microsoft.com/office/drawing/2014/main" id="{4860D612-49CB-46E1-A2D9-01E1500D7B00}"/>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5" name="TextBox 7">
              <a:extLst>
                <a:ext uri="{FF2B5EF4-FFF2-40B4-BE49-F238E27FC236}">
                  <a16:creationId xmlns:a16="http://schemas.microsoft.com/office/drawing/2014/main" id="{64CDC683-32A3-455C-99C0-8F498FE7E576}"/>
                </a:ext>
              </a:extLst>
            </p:cNvPr>
            <p:cNvSpPr txBox="1"/>
            <p:nvPr/>
          </p:nvSpPr>
          <p:spPr>
            <a:xfrm>
              <a:off x="1455000" y="2705595"/>
              <a:ext cx="5170890" cy="152301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Phân loại các chi phí vào danh mục cụ thể theo từng tháng, hỗ trợ quản lý chi tiêu hiệu quả hơn.</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sp>
        <p:nvSpPr>
          <p:cNvPr id="18" name="Freeform 20">
            <a:extLst>
              <a:ext uri="{FF2B5EF4-FFF2-40B4-BE49-F238E27FC236}">
                <a16:creationId xmlns:a16="http://schemas.microsoft.com/office/drawing/2014/main" id="{2C361C07-7AB9-4D7D-B9B3-0E1249CBB1DC}"/>
              </a:ext>
            </a:extLst>
          </p:cNvPr>
          <p:cNvSpPr/>
          <p:nvPr/>
        </p:nvSpPr>
        <p:spPr>
          <a:xfrm rot="2700000">
            <a:off x="143301" y="96282"/>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23">
            <a:extLst>
              <a:ext uri="{FF2B5EF4-FFF2-40B4-BE49-F238E27FC236}">
                <a16:creationId xmlns:a16="http://schemas.microsoft.com/office/drawing/2014/main" id="{3BC41DDC-6DD5-42F9-A963-DD1D5D16B47D}"/>
              </a:ext>
            </a:extLst>
          </p:cNvPr>
          <p:cNvSpPr/>
          <p:nvPr/>
        </p:nvSpPr>
        <p:spPr>
          <a:xfrm>
            <a:off x="15100022" y="5272044"/>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a:extLst>
              <a:ext uri="{FF2B5EF4-FFF2-40B4-BE49-F238E27FC236}">
                <a16:creationId xmlns:a16="http://schemas.microsoft.com/office/drawing/2014/main" id="{6CDB057E-AADB-464D-9E72-CA0020763FCF}"/>
              </a:ext>
            </a:extLst>
          </p:cNvPr>
          <p:cNvSpPr/>
          <p:nvPr/>
        </p:nvSpPr>
        <p:spPr>
          <a:xfrm>
            <a:off x="10313551" y="6215837"/>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450981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CA2D67A-1B05-4554-9700-22BAD0CB1C3F}"/>
              </a:ext>
            </a:extLst>
          </p:cNvPr>
          <p:cNvSpPr/>
          <p:nvPr/>
        </p:nvSpPr>
        <p:spPr>
          <a:xfrm>
            <a:off x="-304800" y="445770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6" name="TextBox 28">
            <a:extLst>
              <a:ext uri="{FF2B5EF4-FFF2-40B4-BE49-F238E27FC236}">
                <a16:creationId xmlns:a16="http://schemas.microsoft.com/office/drawing/2014/main" id="{B03A79FA-141E-4709-9CA9-E7127ADE4B25}"/>
              </a:ext>
            </a:extLst>
          </p:cNvPr>
          <p:cNvSpPr txBox="1"/>
          <p:nvPr/>
        </p:nvSpPr>
        <p:spPr>
          <a:xfrm>
            <a:off x="971550" y="1033754"/>
            <a:ext cx="4191000" cy="2654573"/>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a:t>
            </a:r>
          </a:p>
          <a:p>
            <a:pPr algn="ctr">
              <a:lnSpc>
                <a:spcPts val="6911"/>
              </a:lnSpc>
            </a:pPr>
            <a:r>
              <a:rPr lang="en-US" sz="6399" b="1" dirty="0">
                <a:solidFill>
                  <a:srgbClr val="FFFFFF"/>
                </a:solidFill>
                <a:latin typeface="+mj-lt"/>
                <a:ea typeface="Signika Bold"/>
                <a:cs typeface="Signika Bold"/>
                <a:sym typeface="Signika Bold"/>
              </a:rPr>
              <a:t>Recurring Expense</a:t>
            </a:r>
          </a:p>
        </p:txBody>
      </p:sp>
      <p:grpSp>
        <p:nvGrpSpPr>
          <p:cNvPr id="7" name="Group 6">
            <a:extLst>
              <a:ext uri="{FF2B5EF4-FFF2-40B4-BE49-F238E27FC236}">
                <a16:creationId xmlns:a16="http://schemas.microsoft.com/office/drawing/2014/main" id="{55BE1919-CD01-4D09-BCB9-C675F081AEC0}"/>
              </a:ext>
            </a:extLst>
          </p:cNvPr>
          <p:cNvGrpSpPr/>
          <p:nvPr/>
        </p:nvGrpSpPr>
        <p:grpSpPr>
          <a:xfrm>
            <a:off x="514350" y="4152900"/>
            <a:ext cx="5105400" cy="3048000"/>
            <a:chOff x="1299091" y="2324101"/>
            <a:chExt cx="5482709" cy="2286000"/>
          </a:xfrm>
        </p:grpSpPr>
        <p:sp>
          <p:nvSpPr>
            <p:cNvPr id="10" name="Freeform 4">
              <a:extLst>
                <a:ext uri="{FF2B5EF4-FFF2-40B4-BE49-F238E27FC236}">
                  <a16:creationId xmlns:a16="http://schemas.microsoft.com/office/drawing/2014/main" id="{13D927F7-2CB8-45AC-9CB5-1D030FD699F1}"/>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9" name="TextBox 7">
              <a:extLst>
                <a:ext uri="{FF2B5EF4-FFF2-40B4-BE49-F238E27FC236}">
                  <a16:creationId xmlns:a16="http://schemas.microsoft.com/office/drawing/2014/main" id="{F17D52B6-53E0-4335-885E-E933D84CCC71}"/>
                </a:ext>
              </a:extLst>
            </p:cNvPr>
            <p:cNvSpPr txBox="1"/>
            <p:nvPr/>
          </p:nvSpPr>
          <p:spPr>
            <a:xfrm>
              <a:off x="1455001" y="2673830"/>
              <a:ext cx="5170890" cy="1586544"/>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Theo dõi các chi phí định kỳ, quản lý lịch trình và tần suất để tự động ghi nhận hoặc nhắc nhở người dùng.</a:t>
              </a:r>
            </a:p>
          </p:txBody>
        </p:sp>
      </p:grpSp>
      <p:graphicFrame>
        <p:nvGraphicFramePr>
          <p:cNvPr id="2" name="Table 1">
            <a:extLst>
              <a:ext uri="{FF2B5EF4-FFF2-40B4-BE49-F238E27FC236}">
                <a16:creationId xmlns:a16="http://schemas.microsoft.com/office/drawing/2014/main" id="{4CE2230C-5F06-486E-B7F5-44376BE1BAEE}"/>
              </a:ext>
            </a:extLst>
          </p:cNvPr>
          <p:cNvGraphicFramePr>
            <a:graphicFrameLocks noGrp="1"/>
          </p:cNvGraphicFramePr>
          <p:nvPr>
            <p:extLst>
              <p:ext uri="{D42A27DB-BD31-4B8C-83A1-F6EECF244321}">
                <p14:modId xmlns:p14="http://schemas.microsoft.com/office/powerpoint/2010/main" val="1785873874"/>
              </p:ext>
            </p:extLst>
          </p:nvPr>
        </p:nvGraphicFramePr>
        <p:xfrm>
          <a:off x="5971708" y="1233027"/>
          <a:ext cx="11963400" cy="7820946"/>
        </p:xfrm>
        <a:graphic>
          <a:graphicData uri="http://schemas.openxmlformats.org/drawingml/2006/table">
            <a:tbl>
              <a:tblPr firstRow="1" firstCol="1" bandRow="1">
                <a:tableStyleId>{5C22544A-7EE6-4342-B048-85BDC9FD1C3A}</a:tableStyleId>
              </a:tblPr>
              <a:tblGrid>
                <a:gridCol w="3008886">
                  <a:extLst>
                    <a:ext uri="{9D8B030D-6E8A-4147-A177-3AD203B41FA5}">
                      <a16:colId xmlns:a16="http://schemas.microsoft.com/office/drawing/2014/main" val="1754745139"/>
                    </a:ext>
                  </a:extLst>
                </a:gridCol>
                <a:gridCol w="2472951">
                  <a:extLst>
                    <a:ext uri="{9D8B030D-6E8A-4147-A177-3AD203B41FA5}">
                      <a16:colId xmlns:a16="http://schemas.microsoft.com/office/drawing/2014/main" val="891063266"/>
                    </a:ext>
                  </a:extLst>
                </a:gridCol>
                <a:gridCol w="3047948">
                  <a:extLst>
                    <a:ext uri="{9D8B030D-6E8A-4147-A177-3AD203B41FA5}">
                      <a16:colId xmlns:a16="http://schemas.microsoft.com/office/drawing/2014/main" val="488772403"/>
                    </a:ext>
                  </a:extLst>
                </a:gridCol>
                <a:gridCol w="3433615">
                  <a:extLst>
                    <a:ext uri="{9D8B030D-6E8A-4147-A177-3AD203B41FA5}">
                      <a16:colId xmlns:a16="http://schemas.microsoft.com/office/drawing/2014/main" val="4212734892"/>
                    </a:ext>
                  </a:extLst>
                </a:gridCol>
              </a:tblGrid>
              <a:tr h="786823">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Ràng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Buộc</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Diễn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giải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09164134"/>
                  </a:ext>
                </a:extLst>
              </a:tr>
              <a:tr h="786823">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RecurringExpenseID</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chi phí định kỳ</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14580807"/>
                  </a:ext>
                </a:extLst>
              </a:tr>
              <a:tr h="786823">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Name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chi phí định kỳ</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57535752"/>
                  </a:ext>
                </a:extLst>
              </a:tr>
              <a:tr h="871710">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Frequency</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n-US" sz="2000">
                          <a:effectLst/>
                          <a:latin typeface="Arial" panose="020B0604020202020204" pitchFamily="34" charset="0"/>
                          <a:cs typeface="Arial" panose="020B0604020202020204" pitchFamily="34" charset="0"/>
                        </a:rPr>
                        <a:t>“Daily”, “Weekly” “Monthly”, “Yearly”</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Tần suất định kỳ</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47834734"/>
                  </a:ext>
                </a:extLst>
              </a:tr>
              <a:tr h="1114149">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Interval</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Khoảng thời gian giữa các lần</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09101005"/>
                  </a:ext>
                </a:extLst>
              </a:tr>
              <a:tr h="786823">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StartDate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smalldatetime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Ngày bắt đầu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35834874"/>
                  </a:ext>
                </a:extLst>
              </a:tr>
              <a:tr h="1114149">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LastTime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smalldatetime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Lần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cuối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cùng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thực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hiện</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phí</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định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kỳ</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70457712"/>
                  </a:ext>
                </a:extLst>
              </a:tr>
              <a:tr h="786823">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Status</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“Active”, “Canceled”</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Trạng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hiện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tại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4223492"/>
                  </a:ext>
                </a:extLst>
              </a:tr>
              <a:tr h="786823">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10454038"/>
                  </a:ext>
                </a:extLst>
              </a:tr>
            </a:tbl>
          </a:graphicData>
        </a:graphic>
      </p:graphicFrame>
      <p:sp>
        <p:nvSpPr>
          <p:cNvPr id="11" name="Freeform 41">
            <a:extLst>
              <a:ext uri="{FF2B5EF4-FFF2-40B4-BE49-F238E27FC236}">
                <a16:creationId xmlns:a16="http://schemas.microsoft.com/office/drawing/2014/main" id="{A4ED2AAD-5745-4816-888F-32E3551D8860}"/>
              </a:ext>
            </a:extLst>
          </p:cNvPr>
          <p:cNvSpPr/>
          <p:nvPr/>
        </p:nvSpPr>
        <p:spPr>
          <a:xfrm>
            <a:off x="956310" y="7627373"/>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23">
            <a:extLst>
              <a:ext uri="{FF2B5EF4-FFF2-40B4-BE49-F238E27FC236}">
                <a16:creationId xmlns:a16="http://schemas.microsoft.com/office/drawing/2014/main" id="{46D892B9-5C36-4325-AC7B-9DFCBE89A3D8}"/>
              </a:ext>
            </a:extLst>
          </p:cNvPr>
          <p:cNvSpPr/>
          <p:nvPr/>
        </p:nvSpPr>
        <p:spPr>
          <a:xfrm>
            <a:off x="15425862" y="9405107"/>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20">
            <a:extLst>
              <a:ext uri="{FF2B5EF4-FFF2-40B4-BE49-F238E27FC236}">
                <a16:creationId xmlns:a16="http://schemas.microsoft.com/office/drawing/2014/main" id="{E41813D9-80C8-45E3-A4A0-4C52398CF2C8}"/>
              </a:ext>
            </a:extLst>
          </p:cNvPr>
          <p:cNvSpPr/>
          <p:nvPr/>
        </p:nvSpPr>
        <p:spPr>
          <a:xfrm rot="2700000">
            <a:off x="521844" y="408789"/>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1176817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CA2D67A-1B05-4554-9700-22BAD0CB1C3F}"/>
              </a:ext>
            </a:extLst>
          </p:cNvPr>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aphicFrame>
        <p:nvGraphicFramePr>
          <p:cNvPr id="4" name="Table 3">
            <a:extLst>
              <a:ext uri="{FF2B5EF4-FFF2-40B4-BE49-F238E27FC236}">
                <a16:creationId xmlns:a16="http://schemas.microsoft.com/office/drawing/2014/main" id="{60E572CD-4BFF-409F-AE6C-34FD46652239}"/>
              </a:ext>
            </a:extLst>
          </p:cNvPr>
          <p:cNvGraphicFramePr>
            <a:graphicFrameLocks noGrp="1"/>
          </p:cNvGraphicFramePr>
          <p:nvPr>
            <p:extLst>
              <p:ext uri="{D42A27DB-BD31-4B8C-83A1-F6EECF244321}">
                <p14:modId xmlns:p14="http://schemas.microsoft.com/office/powerpoint/2010/main" val="1964417566"/>
              </p:ext>
            </p:extLst>
          </p:nvPr>
        </p:nvGraphicFramePr>
        <p:xfrm>
          <a:off x="457200" y="1181100"/>
          <a:ext cx="10668333" cy="7772402"/>
        </p:xfrm>
        <a:graphic>
          <a:graphicData uri="http://schemas.openxmlformats.org/drawingml/2006/table">
            <a:tbl>
              <a:tblPr firstRow="1" firstCol="1" bandRow="1">
                <a:tableStyleId>{5C22544A-7EE6-4342-B048-85BDC9FD1C3A}</a:tableStyleId>
              </a:tblPr>
              <a:tblGrid>
                <a:gridCol w="2707322">
                  <a:extLst>
                    <a:ext uri="{9D8B030D-6E8A-4147-A177-3AD203B41FA5}">
                      <a16:colId xmlns:a16="http://schemas.microsoft.com/office/drawing/2014/main" val="1445872950"/>
                    </a:ext>
                  </a:extLst>
                </a:gridCol>
                <a:gridCol w="2402190">
                  <a:extLst>
                    <a:ext uri="{9D8B030D-6E8A-4147-A177-3AD203B41FA5}">
                      <a16:colId xmlns:a16="http://schemas.microsoft.com/office/drawing/2014/main" val="840518488"/>
                    </a:ext>
                  </a:extLst>
                </a:gridCol>
                <a:gridCol w="2402190">
                  <a:extLst>
                    <a:ext uri="{9D8B030D-6E8A-4147-A177-3AD203B41FA5}">
                      <a16:colId xmlns:a16="http://schemas.microsoft.com/office/drawing/2014/main" val="119582914"/>
                    </a:ext>
                  </a:extLst>
                </a:gridCol>
                <a:gridCol w="3156631">
                  <a:extLst>
                    <a:ext uri="{9D8B030D-6E8A-4147-A177-3AD203B41FA5}">
                      <a16:colId xmlns:a16="http://schemas.microsoft.com/office/drawing/2014/main" val="2091889280"/>
                    </a:ext>
                  </a:extLst>
                </a:gridCol>
              </a:tblGrid>
              <a:tr h="533848">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Kiểu</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Dữ</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Liệu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58763544"/>
                  </a:ext>
                </a:extLst>
              </a:tr>
              <a:tr h="533848">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ExpenseID</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chi phí</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93815170"/>
                  </a:ext>
                </a:extLst>
              </a:tr>
              <a:tr h="533848">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Name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chi phí</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3121261"/>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Amount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Số tiền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26200876"/>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Description</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NULL</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Mô tả chi phí</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451870"/>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Date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date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Ngày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43332324"/>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Deleted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tinyint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0 hoặc 1</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Chi </a:t>
                      </a:r>
                      <a:r>
                        <a:rPr lang="en-US" sz="2000" dirty="0" err="1">
                          <a:effectLst/>
                          <a:latin typeface="Arial" panose="020B0604020202020204" pitchFamily="34" charset="0"/>
                          <a:cs typeface="Arial" panose="020B0604020202020204" pitchFamily="34" charset="0"/>
                        </a:rPr>
                        <a:t>tiêu</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xóa</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50172362"/>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DeletedDate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smalldatetime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NULL</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Ngày xóa chi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51749641"/>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CategoryID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Khóa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ngoại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danh mục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5741698"/>
                  </a:ext>
                </a:extLst>
              </a:tr>
              <a:tr h="619857">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RecurringExpenseID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NULL</a:t>
                      </a:r>
                      <a:r>
                        <a:rPr lang="vi-VN" sz="2000" dirty="0">
                          <a:effectLst/>
                          <a:latin typeface="Arial" panose="020B0604020202020204" pitchFamily="34" charset="0"/>
                          <a:cs typeface="Arial" panose="020B0604020202020204" pitchFamily="34" charset="0"/>
                        </a:rPr>
                        <a:t>, khóa ngoại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phí</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định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kỳ</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5514595"/>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ExBMonth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Tháng</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tiêu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26461943"/>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ExBYear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Năm</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tiêu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62025369"/>
                  </a:ext>
                </a:extLst>
              </a:tr>
              <a:tr h="533848">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82906977"/>
                  </a:ext>
                </a:extLst>
              </a:tr>
              <a:tr h="746369">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TimeAdded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smalldatetime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gian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thêm</a:t>
                      </a:r>
                      <a:r>
                        <a:rPr lang="en-US" sz="2000" dirty="0">
                          <a:effectLst/>
                          <a:latin typeface="Arial" panose="020B0604020202020204" pitchFamily="34" charset="0"/>
                          <a:cs typeface="Arial" panose="020B0604020202020204" pitchFamily="34" charset="0"/>
                        </a:rPr>
                        <a:t> chi </a:t>
                      </a:r>
                      <a:r>
                        <a:rPr lang="en-US" sz="2000" dirty="0" err="1">
                          <a:effectLst/>
                          <a:latin typeface="Arial" panose="020B0604020202020204" pitchFamily="34" charset="0"/>
                          <a:cs typeface="Arial" panose="020B0604020202020204" pitchFamily="34" charset="0"/>
                        </a:rPr>
                        <a:t>phí</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35006766"/>
                  </a:ext>
                </a:extLst>
              </a:tr>
            </a:tbl>
          </a:graphicData>
        </a:graphic>
      </p:graphicFrame>
      <p:sp>
        <p:nvSpPr>
          <p:cNvPr id="6" name="TextBox 28">
            <a:extLst>
              <a:ext uri="{FF2B5EF4-FFF2-40B4-BE49-F238E27FC236}">
                <a16:creationId xmlns:a16="http://schemas.microsoft.com/office/drawing/2014/main" id="{B03A79FA-141E-4709-9CA9-E7127ADE4B25}"/>
              </a:ext>
            </a:extLst>
          </p:cNvPr>
          <p:cNvSpPr txBox="1"/>
          <p:nvPr/>
        </p:nvSpPr>
        <p:spPr>
          <a:xfrm>
            <a:off x="12268199" y="1297579"/>
            <a:ext cx="5075531"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Expense</a:t>
            </a:r>
          </a:p>
        </p:txBody>
      </p:sp>
      <p:grpSp>
        <p:nvGrpSpPr>
          <p:cNvPr id="7" name="Group 6">
            <a:extLst>
              <a:ext uri="{FF2B5EF4-FFF2-40B4-BE49-F238E27FC236}">
                <a16:creationId xmlns:a16="http://schemas.microsoft.com/office/drawing/2014/main" id="{55BE1919-CD01-4D09-BCB9-C675F081AEC0}"/>
              </a:ext>
            </a:extLst>
          </p:cNvPr>
          <p:cNvGrpSpPr/>
          <p:nvPr/>
        </p:nvGrpSpPr>
        <p:grpSpPr>
          <a:xfrm>
            <a:off x="11658600" y="2371714"/>
            <a:ext cx="6172199" cy="2771785"/>
            <a:chOff x="1299091" y="2324101"/>
            <a:chExt cx="5482709" cy="2286000"/>
          </a:xfrm>
        </p:grpSpPr>
        <p:sp>
          <p:nvSpPr>
            <p:cNvPr id="10" name="Freeform 4">
              <a:extLst>
                <a:ext uri="{FF2B5EF4-FFF2-40B4-BE49-F238E27FC236}">
                  <a16:creationId xmlns:a16="http://schemas.microsoft.com/office/drawing/2014/main" id="{13D927F7-2CB8-45AC-9CB5-1D030FD699F1}"/>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9" name="TextBox 7">
              <a:extLst>
                <a:ext uri="{FF2B5EF4-FFF2-40B4-BE49-F238E27FC236}">
                  <a16:creationId xmlns:a16="http://schemas.microsoft.com/office/drawing/2014/main" id="{F17D52B6-53E0-4335-885E-E933D84CCC71}"/>
                </a:ext>
              </a:extLst>
            </p:cNvPr>
            <p:cNvSpPr txBox="1"/>
            <p:nvPr/>
          </p:nvSpPr>
          <p:spPr>
            <a:xfrm>
              <a:off x="1455000" y="2324842"/>
              <a:ext cx="5170890" cy="2284519"/>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Ghi nhận thông tin chi tiết về từng chi phí, bao gồm cả chi phí định kỳ và trạng thái xóa (tính năng khôi phục). Gồm nhiều khóa ngoại giúp phân loại chi tiêu.</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sp>
        <p:nvSpPr>
          <p:cNvPr id="12" name="Freeform 19">
            <a:extLst>
              <a:ext uri="{FF2B5EF4-FFF2-40B4-BE49-F238E27FC236}">
                <a16:creationId xmlns:a16="http://schemas.microsoft.com/office/drawing/2014/main" id="{CA86F907-99DB-44C8-B3A1-8B2E3F45F3C6}"/>
              </a:ext>
            </a:extLst>
          </p:cNvPr>
          <p:cNvSpPr/>
          <p:nvPr/>
        </p:nvSpPr>
        <p:spPr>
          <a:xfrm rot="2700000">
            <a:off x="15302190" y="733438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22">
            <a:extLst>
              <a:ext uri="{FF2B5EF4-FFF2-40B4-BE49-F238E27FC236}">
                <a16:creationId xmlns:a16="http://schemas.microsoft.com/office/drawing/2014/main" id="{1F334DDF-88A4-4BBB-8E81-230E437879D4}"/>
              </a:ext>
            </a:extLst>
          </p:cNvPr>
          <p:cNvSpPr/>
          <p:nvPr/>
        </p:nvSpPr>
        <p:spPr>
          <a:xfrm>
            <a:off x="12051882" y="6665326"/>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23">
            <a:extLst>
              <a:ext uri="{FF2B5EF4-FFF2-40B4-BE49-F238E27FC236}">
                <a16:creationId xmlns:a16="http://schemas.microsoft.com/office/drawing/2014/main" id="{EB04CC24-E981-43DA-AB59-E5DFB71202BC}"/>
              </a:ext>
            </a:extLst>
          </p:cNvPr>
          <p:cNvSpPr/>
          <p:nvPr/>
        </p:nvSpPr>
        <p:spPr>
          <a:xfrm>
            <a:off x="609600" y="470194"/>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20">
            <a:extLst>
              <a:ext uri="{FF2B5EF4-FFF2-40B4-BE49-F238E27FC236}">
                <a16:creationId xmlns:a16="http://schemas.microsoft.com/office/drawing/2014/main" id="{5EAE7512-78F7-4069-97EE-3174A30B59A1}"/>
              </a:ext>
            </a:extLst>
          </p:cNvPr>
          <p:cNvSpPr/>
          <p:nvPr/>
        </p:nvSpPr>
        <p:spPr>
          <a:xfrm>
            <a:off x="16894024" y="204425"/>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299351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A66E551-F0DE-4584-BD03-153DD3726E39}"/>
              </a:ext>
            </a:extLst>
          </p:cNvPr>
          <p:cNvSpPr/>
          <p:nvPr/>
        </p:nvSpPr>
        <p:spPr>
          <a:xfrm>
            <a:off x="-1050311" y="422910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aphicFrame>
        <p:nvGraphicFramePr>
          <p:cNvPr id="3" name="Table 2">
            <a:extLst>
              <a:ext uri="{FF2B5EF4-FFF2-40B4-BE49-F238E27FC236}">
                <a16:creationId xmlns:a16="http://schemas.microsoft.com/office/drawing/2014/main" id="{D5AA86B9-046A-4D3D-BA3B-85B916B3B229}"/>
              </a:ext>
            </a:extLst>
          </p:cNvPr>
          <p:cNvGraphicFramePr>
            <a:graphicFrameLocks noGrp="1"/>
          </p:cNvGraphicFramePr>
          <p:nvPr>
            <p:extLst>
              <p:ext uri="{D42A27DB-BD31-4B8C-83A1-F6EECF244321}">
                <p14:modId xmlns:p14="http://schemas.microsoft.com/office/powerpoint/2010/main" val="2175088412"/>
              </p:ext>
            </p:extLst>
          </p:nvPr>
        </p:nvGraphicFramePr>
        <p:xfrm>
          <a:off x="152400" y="804877"/>
          <a:ext cx="9423817" cy="6954472"/>
        </p:xfrm>
        <a:graphic>
          <a:graphicData uri="http://schemas.openxmlformats.org/drawingml/2006/table">
            <a:tbl>
              <a:tblPr firstRow="1" firstCol="1" bandRow="1">
                <a:tableStyleId>{5C22544A-7EE6-4342-B048-85BDC9FD1C3A}</a:tableStyleId>
              </a:tblPr>
              <a:tblGrid>
                <a:gridCol w="2252292">
                  <a:extLst>
                    <a:ext uri="{9D8B030D-6E8A-4147-A177-3AD203B41FA5}">
                      <a16:colId xmlns:a16="http://schemas.microsoft.com/office/drawing/2014/main" val="1078945072"/>
                    </a:ext>
                  </a:extLst>
                </a:gridCol>
                <a:gridCol w="2252292">
                  <a:extLst>
                    <a:ext uri="{9D8B030D-6E8A-4147-A177-3AD203B41FA5}">
                      <a16:colId xmlns:a16="http://schemas.microsoft.com/office/drawing/2014/main" val="332795697"/>
                    </a:ext>
                  </a:extLst>
                </a:gridCol>
                <a:gridCol w="2252292">
                  <a:extLst>
                    <a:ext uri="{9D8B030D-6E8A-4147-A177-3AD203B41FA5}">
                      <a16:colId xmlns:a16="http://schemas.microsoft.com/office/drawing/2014/main" val="901905164"/>
                    </a:ext>
                  </a:extLst>
                </a:gridCol>
                <a:gridCol w="2666941">
                  <a:extLst>
                    <a:ext uri="{9D8B030D-6E8A-4147-A177-3AD203B41FA5}">
                      <a16:colId xmlns:a16="http://schemas.microsoft.com/office/drawing/2014/main" val="749611910"/>
                    </a:ext>
                  </a:extLst>
                </a:gridCol>
              </a:tblGrid>
              <a:tr h="438312">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93788989"/>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GoalID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mục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50798023"/>
                  </a:ext>
                </a:extLst>
              </a:tr>
              <a:tr h="438312">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Name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mục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930133589"/>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Target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Mục tiêu tiết kiệm</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61523437"/>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CurrentAmount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bigint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Số tiền hiện tại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96974040"/>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StartDay</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smalldatetime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Ngày bắt đầu tạo mục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3996055"/>
                  </a:ext>
                </a:extLst>
              </a:tr>
              <a:tr h="728974">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Reminder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n-US" sz="2000" dirty="0">
                          <a:effectLst/>
                          <a:latin typeface="Arial" panose="020B0604020202020204" pitchFamily="34" charset="0"/>
                          <a:cs typeface="Arial" panose="020B0604020202020204" pitchFamily="34" charset="0"/>
                        </a:rPr>
                        <a:t>“Daily”, “Weekly”, “Monthly”, “Yearly”</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Nhắc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nhỡ</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định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kỳ</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01032805"/>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Deadline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smalldatetime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Ngày kết thúc mục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22707970"/>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Status</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n-US" sz="2000">
                          <a:effectLst/>
                          <a:latin typeface="Arial" panose="020B0604020202020204" pitchFamily="34" charset="0"/>
                          <a:cs typeface="Arial" panose="020B0604020202020204" pitchFamily="34" charset="0"/>
                        </a:rPr>
                        <a:t>“Active”, “Canceled”, “Completed”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Trạng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của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mục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tiêu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0599712"/>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16287151"/>
                  </a:ext>
                </a:extLst>
              </a:tr>
              <a:tr h="43831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CategoryName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varchar</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ngoại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Tên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mục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của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mục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tiêu</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991923687"/>
                  </a:ext>
                </a:extLst>
              </a:tr>
            </a:tbl>
          </a:graphicData>
        </a:graphic>
      </p:graphicFrame>
      <p:sp>
        <p:nvSpPr>
          <p:cNvPr id="6" name="TextBox 28">
            <a:extLst>
              <a:ext uri="{FF2B5EF4-FFF2-40B4-BE49-F238E27FC236}">
                <a16:creationId xmlns:a16="http://schemas.microsoft.com/office/drawing/2014/main" id="{2B3F2292-353A-4455-9728-22118893132D}"/>
              </a:ext>
            </a:extLst>
          </p:cNvPr>
          <p:cNvSpPr txBox="1"/>
          <p:nvPr/>
        </p:nvSpPr>
        <p:spPr>
          <a:xfrm>
            <a:off x="11734800" y="5554042"/>
            <a:ext cx="4210050"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Goal</a:t>
            </a:r>
          </a:p>
        </p:txBody>
      </p:sp>
      <p:grpSp>
        <p:nvGrpSpPr>
          <p:cNvPr id="9" name="Group 8">
            <a:extLst>
              <a:ext uri="{FF2B5EF4-FFF2-40B4-BE49-F238E27FC236}">
                <a16:creationId xmlns:a16="http://schemas.microsoft.com/office/drawing/2014/main" id="{D97E1A81-0B61-44E3-9AA8-9E4CD6F6E6B2}"/>
              </a:ext>
            </a:extLst>
          </p:cNvPr>
          <p:cNvGrpSpPr/>
          <p:nvPr/>
        </p:nvGrpSpPr>
        <p:grpSpPr>
          <a:xfrm>
            <a:off x="10778928" y="6438900"/>
            <a:ext cx="6508167" cy="3256856"/>
            <a:chOff x="1299091" y="2324101"/>
            <a:chExt cx="5482709" cy="2286000"/>
          </a:xfrm>
        </p:grpSpPr>
        <p:sp>
          <p:nvSpPr>
            <p:cNvPr id="10" name="Freeform 4">
              <a:extLst>
                <a:ext uri="{FF2B5EF4-FFF2-40B4-BE49-F238E27FC236}">
                  <a16:creationId xmlns:a16="http://schemas.microsoft.com/office/drawing/2014/main" id="{591989BD-FD96-4911-891D-8B75EEE436B6}"/>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1" name="TextBox 7">
              <a:extLst>
                <a:ext uri="{FF2B5EF4-FFF2-40B4-BE49-F238E27FC236}">
                  <a16:creationId xmlns:a16="http://schemas.microsoft.com/office/drawing/2014/main" id="{6849ECF9-4908-432C-9366-0771B72BA6CB}"/>
                </a:ext>
              </a:extLst>
            </p:cNvPr>
            <p:cNvSpPr txBox="1"/>
            <p:nvPr/>
          </p:nvSpPr>
          <p:spPr>
            <a:xfrm>
              <a:off x="1455001" y="2656990"/>
              <a:ext cx="5170890" cy="162022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Giúp người dùng quản lý các mục tiêu tiết kiệm, bao gồm các thông tin như trạng thái, thời hạn, và nhắc nhở định kỳ, giúp người dùng đạt được mục tiêu tài chính.</a:t>
              </a:r>
            </a:p>
          </p:txBody>
        </p:sp>
      </p:grpSp>
      <p:sp>
        <p:nvSpPr>
          <p:cNvPr id="12" name="Freeform 19">
            <a:extLst>
              <a:ext uri="{FF2B5EF4-FFF2-40B4-BE49-F238E27FC236}">
                <a16:creationId xmlns:a16="http://schemas.microsoft.com/office/drawing/2014/main" id="{B4968522-5F53-438A-A16D-CEEC87136037}"/>
              </a:ext>
            </a:extLst>
          </p:cNvPr>
          <p:cNvSpPr/>
          <p:nvPr/>
        </p:nvSpPr>
        <p:spPr>
          <a:xfrm>
            <a:off x="162413" y="8067328"/>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22">
            <a:extLst>
              <a:ext uri="{FF2B5EF4-FFF2-40B4-BE49-F238E27FC236}">
                <a16:creationId xmlns:a16="http://schemas.microsoft.com/office/drawing/2014/main" id="{2B4F0466-210C-4BF1-8374-6E2078FFD991}"/>
              </a:ext>
            </a:extLst>
          </p:cNvPr>
          <p:cNvSpPr/>
          <p:nvPr/>
        </p:nvSpPr>
        <p:spPr>
          <a:xfrm>
            <a:off x="6698401" y="8895324"/>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23">
            <a:extLst>
              <a:ext uri="{FF2B5EF4-FFF2-40B4-BE49-F238E27FC236}">
                <a16:creationId xmlns:a16="http://schemas.microsoft.com/office/drawing/2014/main" id="{1B9D4C2D-785A-4E55-A68A-0A239321E396}"/>
              </a:ext>
            </a:extLst>
          </p:cNvPr>
          <p:cNvSpPr/>
          <p:nvPr/>
        </p:nvSpPr>
        <p:spPr>
          <a:xfrm>
            <a:off x="11750040" y="1930189"/>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20">
            <a:extLst>
              <a:ext uri="{FF2B5EF4-FFF2-40B4-BE49-F238E27FC236}">
                <a16:creationId xmlns:a16="http://schemas.microsoft.com/office/drawing/2014/main" id="{30460A62-5072-4BBA-8D03-37D8A6386520}"/>
              </a:ext>
            </a:extLst>
          </p:cNvPr>
          <p:cNvSpPr/>
          <p:nvPr/>
        </p:nvSpPr>
        <p:spPr>
          <a:xfrm>
            <a:off x="15773400" y="3762497"/>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429300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45CB8741-AD95-424D-8718-DE638F0F49D9}"/>
              </a:ext>
            </a:extLst>
          </p:cNvPr>
          <p:cNvSpPr/>
          <p:nvPr/>
        </p:nvSpPr>
        <p:spPr>
          <a:xfrm>
            <a:off x="-525780" y="497446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aphicFrame>
        <p:nvGraphicFramePr>
          <p:cNvPr id="2" name="Table 1">
            <a:extLst>
              <a:ext uri="{FF2B5EF4-FFF2-40B4-BE49-F238E27FC236}">
                <a16:creationId xmlns:a16="http://schemas.microsoft.com/office/drawing/2014/main" id="{941B1DFC-CF83-4CE1-968F-57B487423185}"/>
              </a:ext>
            </a:extLst>
          </p:cNvPr>
          <p:cNvGraphicFramePr>
            <a:graphicFrameLocks noGrp="1"/>
          </p:cNvGraphicFramePr>
          <p:nvPr>
            <p:extLst>
              <p:ext uri="{D42A27DB-BD31-4B8C-83A1-F6EECF244321}">
                <p14:modId xmlns:p14="http://schemas.microsoft.com/office/powerpoint/2010/main" val="596910784"/>
              </p:ext>
            </p:extLst>
          </p:nvPr>
        </p:nvGraphicFramePr>
        <p:xfrm>
          <a:off x="874119" y="3860760"/>
          <a:ext cx="7612504" cy="2522433"/>
        </p:xfrm>
        <a:graphic>
          <a:graphicData uri="http://schemas.openxmlformats.org/drawingml/2006/table">
            <a:tbl>
              <a:tblPr firstRow="1" firstCol="1" bandRow="1">
                <a:tableStyleId>{5C22544A-7EE6-4342-B048-85BDC9FD1C3A}</a:tableStyleId>
              </a:tblPr>
              <a:tblGrid>
                <a:gridCol w="1903126">
                  <a:extLst>
                    <a:ext uri="{9D8B030D-6E8A-4147-A177-3AD203B41FA5}">
                      <a16:colId xmlns:a16="http://schemas.microsoft.com/office/drawing/2014/main" val="4007520721"/>
                    </a:ext>
                  </a:extLst>
                </a:gridCol>
                <a:gridCol w="1903126">
                  <a:extLst>
                    <a:ext uri="{9D8B030D-6E8A-4147-A177-3AD203B41FA5}">
                      <a16:colId xmlns:a16="http://schemas.microsoft.com/office/drawing/2014/main" val="74027689"/>
                    </a:ext>
                  </a:extLst>
                </a:gridCol>
                <a:gridCol w="1903126">
                  <a:extLst>
                    <a:ext uri="{9D8B030D-6E8A-4147-A177-3AD203B41FA5}">
                      <a16:colId xmlns:a16="http://schemas.microsoft.com/office/drawing/2014/main" val="3812644824"/>
                    </a:ext>
                  </a:extLst>
                </a:gridCol>
                <a:gridCol w="1903126">
                  <a:extLst>
                    <a:ext uri="{9D8B030D-6E8A-4147-A177-3AD203B41FA5}">
                      <a16:colId xmlns:a16="http://schemas.microsoft.com/office/drawing/2014/main" val="2979555535"/>
                    </a:ext>
                  </a:extLst>
                </a:gridCol>
              </a:tblGrid>
              <a:tr h="603642">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01110545"/>
                  </a:ext>
                </a:extLst>
              </a:tr>
              <a:tr h="784213">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Name</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varchar</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Khóa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Tên danh mục mục tiêu tiết kiệm</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79968177"/>
                  </a:ext>
                </a:extLst>
              </a:tr>
              <a:tr h="60364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UserID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Khóa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ngoại</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Mã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7685718"/>
                  </a:ext>
                </a:extLst>
              </a:tr>
            </a:tbl>
          </a:graphicData>
        </a:graphic>
      </p:graphicFrame>
      <p:graphicFrame>
        <p:nvGraphicFramePr>
          <p:cNvPr id="3" name="Table 2">
            <a:extLst>
              <a:ext uri="{FF2B5EF4-FFF2-40B4-BE49-F238E27FC236}">
                <a16:creationId xmlns:a16="http://schemas.microsoft.com/office/drawing/2014/main" id="{2D241E45-B01E-4FF1-82C4-67DC088B5A77}"/>
              </a:ext>
            </a:extLst>
          </p:cNvPr>
          <p:cNvGraphicFramePr>
            <a:graphicFrameLocks noGrp="1"/>
          </p:cNvGraphicFramePr>
          <p:nvPr>
            <p:extLst>
              <p:ext uri="{D42A27DB-BD31-4B8C-83A1-F6EECF244321}">
                <p14:modId xmlns:p14="http://schemas.microsoft.com/office/powerpoint/2010/main" val="3935727949"/>
              </p:ext>
            </p:extLst>
          </p:nvPr>
        </p:nvGraphicFramePr>
        <p:xfrm>
          <a:off x="10125856" y="5409274"/>
          <a:ext cx="7442616" cy="3494368"/>
        </p:xfrm>
        <a:graphic>
          <a:graphicData uri="http://schemas.openxmlformats.org/drawingml/2006/table">
            <a:tbl>
              <a:tblPr firstRow="1" firstCol="1" bandRow="1">
                <a:tableStyleId>{5C22544A-7EE6-4342-B048-85BDC9FD1C3A}</a:tableStyleId>
              </a:tblPr>
              <a:tblGrid>
                <a:gridCol w="1860654">
                  <a:extLst>
                    <a:ext uri="{9D8B030D-6E8A-4147-A177-3AD203B41FA5}">
                      <a16:colId xmlns:a16="http://schemas.microsoft.com/office/drawing/2014/main" val="456696304"/>
                    </a:ext>
                  </a:extLst>
                </a:gridCol>
                <a:gridCol w="1860654">
                  <a:extLst>
                    <a:ext uri="{9D8B030D-6E8A-4147-A177-3AD203B41FA5}">
                      <a16:colId xmlns:a16="http://schemas.microsoft.com/office/drawing/2014/main" val="3497257722"/>
                    </a:ext>
                  </a:extLst>
                </a:gridCol>
                <a:gridCol w="1860654">
                  <a:extLst>
                    <a:ext uri="{9D8B030D-6E8A-4147-A177-3AD203B41FA5}">
                      <a16:colId xmlns:a16="http://schemas.microsoft.com/office/drawing/2014/main" val="3160511222"/>
                    </a:ext>
                  </a:extLst>
                </a:gridCol>
                <a:gridCol w="1860654">
                  <a:extLst>
                    <a:ext uri="{9D8B030D-6E8A-4147-A177-3AD203B41FA5}">
                      <a16:colId xmlns:a16="http://schemas.microsoft.com/office/drawing/2014/main" val="3476117728"/>
                    </a:ext>
                  </a:extLst>
                </a:gridCol>
              </a:tblGrid>
              <a:tr h="873592">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Thuộc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Tính</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Kiểu Dữ Liệu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Ràng Buộc</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Diễn giải</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87220153"/>
                  </a:ext>
                </a:extLst>
              </a:tr>
              <a:tr h="87359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GoalID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bigint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rowSpan="2">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Khóa chính</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Mã mục tiêu</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5504504"/>
                  </a:ext>
                </a:extLst>
              </a:tr>
              <a:tr h="873592">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TimeAdded</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smalldatetime</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vMerge="1">
                  <a:txBody>
                    <a:bodyPr/>
                    <a:lstStyle/>
                    <a:p>
                      <a:endParaRPr lang="vi-VN"/>
                    </a:p>
                  </a:txBody>
                  <a:tcP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Thời gian thêm vào</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38800564"/>
                  </a:ext>
                </a:extLst>
              </a:tr>
              <a:tr h="873592">
                <a:tc>
                  <a:txBody>
                    <a:bodyPr/>
                    <a:lstStyle/>
                    <a:p>
                      <a:pPr algn="ctr">
                        <a:lnSpc>
                          <a:spcPct val="150000"/>
                        </a:lnSpc>
                        <a:spcBef>
                          <a:spcPts val="600"/>
                        </a:spcBef>
                        <a:spcAft>
                          <a:spcPts val="600"/>
                        </a:spcAft>
                      </a:pPr>
                      <a:r>
                        <a:rPr lang="en-US" sz="2000" dirty="0">
                          <a:effectLst/>
                          <a:latin typeface="Arial" panose="020B0604020202020204" pitchFamily="34" charset="0"/>
                          <a:cs typeface="Arial" panose="020B0604020202020204" pitchFamily="34" charset="0"/>
                        </a:rPr>
                        <a:t>Amount</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bigint</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a:effectLst/>
                          <a:latin typeface="Arial" panose="020B0604020202020204" pitchFamily="34" charset="0"/>
                          <a:cs typeface="Arial" panose="020B0604020202020204" pitchFamily="34" charset="0"/>
                        </a:rPr>
                        <a:t> </a:t>
                      </a:r>
                      <a:endParaRPr lang="vi-VN" sz="20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tc>
                  <a:txBody>
                    <a:bodyPr/>
                    <a:lstStyle/>
                    <a:p>
                      <a:pPr algn="ctr">
                        <a:lnSpc>
                          <a:spcPct val="150000"/>
                        </a:lnSpc>
                        <a:spcBef>
                          <a:spcPts val="600"/>
                        </a:spcBef>
                        <a:spcAft>
                          <a:spcPts val="600"/>
                        </a:spcAft>
                      </a:pPr>
                      <a:r>
                        <a:rPr lang="en-US" sz="2000" dirty="0" err="1">
                          <a:effectLst/>
                          <a:latin typeface="Arial" panose="020B0604020202020204" pitchFamily="34" charset="0"/>
                          <a:cs typeface="Arial" panose="020B0604020202020204" pitchFamily="34" charset="0"/>
                        </a:rPr>
                        <a:t>Số</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tiền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đóng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góp</a:t>
                      </a:r>
                      <a:endParaRPr lang="vi-VN" sz="20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77494567"/>
                  </a:ext>
                </a:extLst>
              </a:tr>
            </a:tbl>
          </a:graphicData>
        </a:graphic>
      </p:graphicFrame>
      <p:sp>
        <p:nvSpPr>
          <p:cNvPr id="4" name="TextBox 28">
            <a:extLst>
              <a:ext uri="{FF2B5EF4-FFF2-40B4-BE49-F238E27FC236}">
                <a16:creationId xmlns:a16="http://schemas.microsoft.com/office/drawing/2014/main" id="{7F2C57F0-5924-48D2-9283-263743E1F915}"/>
              </a:ext>
            </a:extLst>
          </p:cNvPr>
          <p:cNvSpPr txBox="1"/>
          <p:nvPr/>
        </p:nvSpPr>
        <p:spPr>
          <a:xfrm>
            <a:off x="689048" y="2628900"/>
            <a:ext cx="6956998"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GoalCategory</a:t>
            </a:r>
            <a:endParaRPr lang="en-US" sz="6399" b="1" dirty="0">
              <a:solidFill>
                <a:srgbClr val="FFFFFF"/>
              </a:solidFill>
              <a:latin typeface="+mj-lt"/>
              <a:ea typeface="Signika Bold"/>
              <a:cs typeface="Signika Bold"/>
              <a:sym typeface="Signika Bold"/>
            </a:endParaRPr>
          </a:p>
        </p:txBody>
      </p:sp>
      <p:sp>
        <p:nvSpPr>
          <p:cNvPr id="5" name="TextBox 28">
            <a:extLst>
              <a:ext uri="{FF2B5EF4-FFF2-40B4-BE49-F238E27FC236}">
                <a16:creationId xmlns:a16="http://schemas.microsoft.com/office/drawing/2014/main" id="{4B5FFA68-7BA3-4991-8A22-A184A8E111F8}"/>
              </a:ext>
            </a:extLst>
          </p:cNvPr>
          <p:cNvSpPr txBox="1"/>
          <p:nvPr/>
        </p:nvSpPr>
        <p:spPr>
          <a:xfrm>
            <a:off x="11075545" y="681620"/>
            <a:ext cx="6781800" cy="884858"/>
          </a:xfrm>
          <a:prstGeom prst="rect">
            <a:avLst/>
          </a:prstGeom>
        </p:spPr>
        <p:txBody>
          <a:bodyPr wrap="square" lIns="0" tIns="0" rIns="0" bIns="0" rtlCol="0" anchor="t">
            <a:spAutoFit/>
          </a:bodyPr>
          <a:lstStyle/>
          <a:p>
            <a:pPr algn="ctr">
              <a:lnSpc>
                <a:spcPts val="6911"/>
              </a:lnSpc>
            </a:pPr>
            <a:r>
              <a:rPr lang="en-US" sz="6399" b="1" dirty="0" err="1">
                <a:solidFill>
                  <a:srgbClr val="FFFFFF"/>
                </a:solidFill>
                <a:latin typeface="+mj-lt"/>
                <a:ea typeface="Signika Bold"/>
                <a:cs typeface="Signika Bold"/>
                <a:sym typeface="Signika Bold"/>
              </a:rPr>
              <a:t>Bảng</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GoalHistory</a:t>
            </a:r>
            <a:endParaRPr lang="en-US" sz="6399" b="1" dirty="0">
              <a:solidFill>
                <a:srgbClr val="FFFFFF"/>
              </a:solidFill>
              <a:latin typeface="+mj-lt"/>
              <a:ea typeface="Signika Bold"/>
              <a:cs typeface="Signika Bold"/>
              <a:sym typeface="Signika Bold"/>
            </a:endParaRPr>
          </a:p>
        </p:txBody>
      </p:sp>
      <p:grpSp>
        <p:nvGrpSpPr>
          <p:cNvPr id="6" name="Group 5">
            <a:extLst>
              <a:ext uri="{FF2B5EF4-FFF2-40B4-BE49-F238E27FC236}">
                <a16:creationId xmlns:a16="http://schemas.microsoft.com/office/drawing/2014/main" id="{B7551420-DA60-4B59-9F84-15FCA33B70AC}"/>
              </a:ext>
            </a:extLst>
          </p:cNvPr>
          <p:cNvGrpSpPr/>
          <p:nvPr/>
        </p:nvGrpSpPr>
        <p:grpSpPr>
          <a:xfrm>
            <a:off x="11060305" y="1697502"/>
            <a:ext cx="6508167" cy="3276963"/>
            <a:chOff x="1299091" y="2324101"/>
            <a:chExt cx="5482709" cy="2286000"/>
          </a:xfrm>
        </p:grpSpPr>
        <p:sp>
          <p:nvSpPr>
            <p:cNvPr id="7" name="Freeform 4">
              <a:extLst>
                <a:ext uri="{FF2B5EF4-FFF2-40B4-BE49-F238E27FC236}">
                  <a16:creationId xmlns:a16="http://schemas.microsoft.com/office/drawing/2014/main" id="{6DDC27B8-5112-4AA8-A222-28F3B6E0EAC4}"/>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8" name="TextBox 7">
              <a:extLst>
                <a:ext uri="{FF2B5EF4-FFF2-40B4-BE49-F238E27FC236}">
                  <a16:creationId xmlns:a16="http://schemas.microsoft.com/office/drawing/2014/main" id="{CD5A182E-9AB9-46CC-96AD-DE60D6CEC9DD}"/>
                </a:ext>
              </a:extLst>
            </p:cNvPr>
            <p:cNvSpPr txBox="1"/>
            <p:nvPr/>
          </p:nvSpPr>
          <p:spPr>
            <a:xfrm>
              <a:off x="1455001" y="2598933"/>
              <a:ext cx="5170890" cy="1736339"/>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Bảng GoalHistory ghi lại lịch sử đóng góp vào các mục tiêu để người dùng dễ dàng theo dõi tiến độ. Cung cấp thông tin chi tiết về quá trình đạt được mục tiêu.</a:t>
              </a:r>
            </a:p>
          </p:txBody>
        </p:sp>
      </p:grpSp>
      <p:grpSp>
        <p:nvGrpSpPr>
          <p:cNvPr id="10" name="Group 9">
            <a:extLst>
              <a:ext uri="{FF2B5EF4-FFF2-40B4-BE49-F238E27FC236}">
                <a16:creationId xmlns:a16="http://schemas.microsoft.com/office/drawing/2014/main" id="{B5665000-32C6-4F73-9A83-CCDA9ACEFAAC}"/>
              </a:ext>
            </a:extLst>
          </p:cNvPr>
          <p:cNvGrpSpPr/>
          <p:nvPr/>
        </p:nvGrpSpPr>
        <p:grpSpPr>
          <a:xfrm>
            <a:off x="719528" y="6722575"/>
            <a:ext cx="6508167" cy="2522433"/>
            <a:chOff x="1299091" y="2324101"/>
            <a:chExt cx="5482709" cy="2286000"/>
          </a:xfrm>
        </p:grpSpPr>
        <p:sp>
          <p:nvSpPr>
            <p:cNvPr id="11" name="Freeform 4">
              <a:extLst>
                <a:ext uri="{FF2B5EF4-FFF2-40B4-BE49-F238E27FC236}">
                  <a16:creationId xmlns:a16="http://schemas.microsoft.com/office/drawing/2014/main" id="{0226778D-8A66-4FB2-A3DF-96AF229F4DF1}"/>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2" name="TextBox 11">
              <a:extLst>
                <a:ext uri="{FF2B5EF4-FFF2-40B4-BE49-F238E27FC236}">
                  <a16:creationId xmlns:a16="http://schemas.microsoft.com/office/drawing/2014/main" id="{56032DB0-1EB7-4682-BFA8-7D9791BC93FF}"/>
                </a:ext>
              </a:extLst>
            </p:cNvPr>
            <p:cNvSpPr txBox="1"/>
            <p:nvPr/>
          </p:nvSpPr>
          <p:spPr>
            <a:xfrm>
              <a:off x="1455001" y="2772567"/>
              <a:ext cx="5170890" cy="1389071"/>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Bảng GoalCategory quản lý các danh mục mục tiêu tiết kiệm giúp người dùng phân loại và tổ chức kế hoạch tiết kiệm một cách hiệu quả.</a:t>
              </a:r>
            </a:p>
          </p:txBody>
        </p:sp>
      </p:grpSp>
      <p:sp>
        <p:nvSpPr>
          <p:cNvPr id="13" name="Freeform 19">
            <a:extLst>
              <a:ext uri="{FF2B5EF4-FFF2-40B4-BE49-F238E27FC236}">
                <a16:creationId xmlns:a16="http://schemas.microsoft.com/office/drawing/2014/main" id="{21A23D31-C439-4D79-9BF4-48492A11C60B}"/>
              </a:ext>
            </a:extLst>
          </p:cNvPr>
          <p:cNvSpPr/>
          <p:nvPr/>
        </p:nvSpPr>
        <p:spPr>
          <a:xfrm>
            <a:off x="304800" y="134122"/>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22">
            <a:extLst>
              <a:ext uri="{FF2B5EF4-FFF2-40B4-BE49-F238E27FC236}">
                <a16:creationId xmlns:a16="http://schemas.microsoft.com/office/drawing/2014/main" id="{923312F5-5D97-498B-9DC4-398E31560D55}"/>
              </a:ext>
            </a:extLst>
          </p:cNvPr>
          <p:cNvSpPr/>
          <p:nvPr/>
        </p:nvSpPr>
        <p:spPr>
          <a:xfrm>
            <a:off x="3352800" y="1702719"/>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23">
            <a:extLst>
              <a:ext uri="{FF2B5EF4-FFF2-40B4-BE49-F238E27FC236}">
                <a16:creationId xmlns:a16="http://schemas.microsoft.com/office/drawing/2014/main" id="{770EC818-3E8E-4683-B688-23C517F24186}"/>
              </a:ext>
            </a:extLst>
          </p:cNvPr>
          <p:cNvSpPr/>
          <p:nvPr/>
        </p:nvSpPr>
        <p:spPr>
          <a:xfrm>
            <a:off x="5715099" y="477945"/>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20">
            <a:extLst>
              <a:ext uri="{FF2B5EF4-FFF2-40B4-BE49-F238E27FC236}">
                <a16:creationId xmlns:a16="http://schemas.microsoft.com/office/drawing/2014/main" id="{384D670F-7EA0-40DE-9207-FEB89AD180BF}"/>
              </a:ext>
            </a:extLst>
          </p:cNvPr>
          <p:cNvSpPr/>
          <p:nvPr/>
        </p:nvSpPr>
        <p:spPr>
          <a:xfrm>
            <a:off x="8694294" y="1594340"/>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20">
            <a:extLst>
              <a:ext uri="{FF2B5EF4-FFF2-40B4-BE49-F238E27FC236}">
                <a16:creationId xmlns:a16="http://schemas.microsoft.com/office/drawing/2014/main" id="{588430C8-403A-4BC2-8E9A-95D1EF1632F9}"/>
              </a:ext>
            </a:extLst>
          </p:cNvPr>
          <p:cNvSpPr/>
          <p:nvPr/>
        </p:nvSpPr>
        <p:spPr>
          <a:xfrm rot="2700000">
            <a:off x="16933698" y="9155673"/>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3192330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5049" y="1214263"/>
            <a:ext cx="5712018" cy="1769715"/>
          </a:xfrm>
          <a:prstGeom prst="rect">
            <a:avLst/>
          </a:prstGeom>
        </p:spPr>
        <p:txBody>
          <a:bodyPr wrap="square" lIns="0" tIns="0" rIns="0" bIns="0" rtlCol="0" anchor="t">
            <a:spAutoFit/>
          </a:bodyPr>
          <a:lstStyle/>
          <a:p>
            <a:pPr algn="l">
              <a:lnSpc>
                <a:spcPts val="6911"/>
              </a:lnSpc>
            </a:pPr>
            <a:r>
              <a:rPr lang="en-US" sz="7000" b="1" dirty="0">
                <a:solidFill>
                  <a:srgbClr val="FFFFFF"/>
                </a:solidFill>
                <a:latin typeface="+mj-lt"/>
                <a:ea typeface="Signika Bold"/>
                <a:cs typeface="Arial" panose="020B0604020202020204" pitchFamily="34" charset="0"/>
                <a:sym typeface="Signika Bold"/>
              </a:rPr>
              <a:t>NỘI DUNG THUYẾT TRÌNH</a:t>
            </a:r>
          </a:p>
        </p:txBody>
      </p:sp>
      <p:sp>
        <p:nvSpPr>
          <p:cNvPr id="3" name="Freeform 3"/>
          <p:cNvSpPr/>
          <p:nvPr/>
        </p:nvSpPr>
        <p:spPr>
          <a:xfrm>
            <a:off x="-183515" y="3228061"/>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4" name="Group 4"/>
          <p:cNvGrpSpPr/>
          <p:nvPr/>
        </p:nvGrpSpPr>
        <p:grpSpPr>
          <a:xfrm>
            <a:off x="1021747" y="4303906"/>
            <a:ext cx="16227154" cy="3964261"/>
            <a:chOff x="0" y="0"/>
            <a:chExt cx="4273818" cy="1044085"/>
          </a:xfrm>
        </p:grpSpPr>
        <p:sp>
          <p:nvSpPr>
            <p:cNvPr id="5" name="Freeform 5"/>
            <p:cNvSpPr/>
            <p:nvPr/>
          </p:nvSpPr>
          <p:spPr>
            <a:xfrm>
              <a:off x="0" y="0"/>
              <a:ext cx="4273819" cy="1044085"/>
            </a:xfrm>
            <a:custGeom>
              <a:avLst/>
              <a:gdLst/>
              <a:ahLst/>
              <a:cxnLst/>
              <a:rect l="l" t="t" r="r" b="b"/>
              <a:pathLst>
                <a:path w="4273819" h="1044085">
                  <a:moveTo>
                    <a:pt x="24332" y="0"/>
                  </a:moveTo>
                  <a:lnTo>
                    <a:pt x="4249487" y="0"/>
                  </a:lnTo>
                  <a:cubicBezTo>
                    <a:pt x="4262925" y="0"/>
                    <a:pt x="4273819" y="10894"/>
                    <a:pt x="4273819" y="24332"/>
                  </a:cubicBezTo>
                  <a:lnTo>
                    <a:pt x="4273819" y="1019753"/>
                  </a:lnTo>
                  <a:cubicBezTo>
                    <a:pt x="4273819" y="1033191"/>
                    <a:pt x="4262925" y="1044085"/>
                    <a:pt x="4249487" y="1044085"/>
                  </a:cubicBezTo>
                  <a:lnTo>
                    <a:pt x="24332" y="1044085"/>
                  </a:lnTo>
                  <a:cubicBezTo>
                    <a:pt x="10894" y="1044085"/>
                    <a:pt x="0" y="1033191"/>
                    <a:pt x="0" y="1019753"/>
                  </a:cubicBezTo>
                  <a:lnTo>
                    <a:pt x="0" y="24332"/>
                  </a:lnTo>
                  <a:cubicBezTo>
                    <a:pt x="0" y="10894"/>
                    <a:pt x="10894" y="0"/>
                    <a:pt x="24332" y="0"/>
                  </a:cubicBezTo>
                  <a:close/>
                </a:path>
              </a:pathLst>
            </a:custGeom>
            <a:solidFill>
              <a:srgbClr val="045174">
                <a:alpha val="80000"/>
              </a:srgbClr>
            </a:solidFill>
          </p:spPr>
        </p:sp>
        <p:sp>
          <p:nvSpPr>
            <p:cNvPr id="6" name="TextBox 6"/>
            <p:cNvSpPr txBox="1"/>
            <p:nvPr/>
          </p:nvSpPr>
          <p:spPr>
            <a:xfrm>
              <a:off x="0" y="-47625"/>
              <a:ext cx="4273818" cy="1091710"/>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2965520" y="5829120"/>
            <a:ext cx="2862498" cy="1077218"/>
          </a:xfrm>
          <a:prstGeom prst="rect">
            <a:avLst/>
          </a:prstGeom>
        </p:spPr>
        <p:txBody>
          <a:bodyPr wrap="square" lIns="0" tIns="0" rIns="0" bIns="0" rtlCol="0" anchor="ctr">
            <a:spAutoFit/>
          </a:bodyPr>
          <a:lstStyle/>
          <a:p>
            <a:r>
              <a:rPr lang="en-US" sz="3500" b="1" dirty="0">
                <a:solidFill>
                  <a:schemeClr val="bg1"/>
                </a:solidFill>
                <a:latin typeface="Arial" panose="020B0604020202020204" pitchFamily="34" charset="0"/>
                <a:ea typeface="Signika Bold"/>
                <a:cs typeface="Arial" panose="020B0604020202020204" pitchFamily="34" charset="0"/>
                <a:sym typeface="Signika Bold"/>
              </a:rPr>
              <a:t>GIỚI THIỆU ĐỀ TÀI </a:t>
            </a:r>
          </a:p>
        </p:txBody>
      </p:sp>
      <p:sp>
        <p:nvSpPr>
          <p:cNvPr id="9" name="TextBox 9"/>
          <p:cNvSpPr txBox="1"/>
          <p:nvPr/>
        </p:nvSpPr>
        <p:spPr>
          <a:xfrm>
            <a:off x="2955778" y="4751836"/>
            <a:ext cx="2703699" cy="1234907"/>
          </a:xfrm>
          <a:prstGeom prst="rect">
            <a:avLst/>
          </a:prstGeom>
        </p:spPr>
        <p:txBody>
          <a:bodyPr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01.</a:t>
            </a:r>
          </a:p>
        </p:txBody>
      </p:sp>
      <p:sp>
        <p:nvSpPr>
          <p:cNvPr id="12" name="TextBox 12"/>
          <p:cNvSpPr txBox="1"/>
          <p:nvPr/>
        </p:nvSpPr>
        <p:spPr>
          <a:xfrm>
            <a:off x="7881133" y="4751836"/>
            <a:ext cx="1605132" cy="1234907"/>
          </a:xfrm>
          <a:prstGeom prst="rect">
            <a:avLst/>
          </a:prstGeom>
        </p:spPr>
        <p:txBody>
          <a:bodyPr wrap="square"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02.</a:t>
            </a:r>
          </a:p>
        </p:txBody>
      </p:sp>
      <p:sp>
        <p:nvSpPr>
          <p:cNvPr id="15" name="TextBox 15"/>
          <p:cNvSpPr txBox="1"/>
          <p:nvPr/>
        </p:nvSpPr>
        <p:spPr>
          <a:xfrm>
            <a:off x="12610276" y="4751836"/>
            <a:ext cx="2255042" cy="1234907"/>
          </a:xfrm>
          <a:prstGeom prst="rect">
            <a:avLst/>
          </a:prstGeom>
        </p:spPr>
        <p:txBody>
          <a:bodyPr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03.</a:t>
            </a:r>
          </a:p>
        </p:txBody>
      </p:sp>
      <p:sp>
        <p:nvSpPr>
          <p:cNvPr id="19" name="Freeform 19"/>
          <p:cNvSpPr/>
          <p:nvPr/>
        </p:nvSpPr>
        <p:spPr>
          <a:xfrm>
            <a:off x="15212178" y="1028700"/>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578995" y="4067815"/>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6819279" y="5836332"/>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5481468" y="7974768"/>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4865318" y="3999268"/>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7">
            <a:extLst>
              <a:ext uri="{FF2B5EF4-FFF2-40B4-BE49-F238E27FC236}">
                <a16:creationId xmlns:a16="http://schemas.microsoft.com/office/drawing/2014/main" id="{66B88E3B-917A-490F-B589-CE6A2EE5BD90}"/>
              </a:ext>
            </a:extLst>
          </p:cNvPr>
          <p:cNvSpPr txBox="1"/>
          <p:nvPr/>
        </p:nvSpPr>
        <p:spPr>
          <a:xfrm>
            <a:off x="7881133" y="5813713"/>
            <a:ext cx="2255042" cy="1077218"/>
          </a:xfrm>
          <a:prstGeom prst="rect">
            <a:avLst/>
          </a:prstGeom>
        </p:spPr>
        <p:txBody>
          <a:bodyPr wrap="square" lIns="0" tIns="0" rIns="0" bIns="0" rtlCol="0" anchor="ctr">
            <a:spAutoFit/>
          </a:bodyPr>
          <a:lstStyle/>
          <a:p>
            <a:r>
              <a:rPr lang="vi-VN" sz="3500" b="1" dirty="0">
                <a:solidFill>
                  <a:schemeClr val="bg1"/>
                </a:solidFill>
                <a:latin typeface="Arial" panose="020B0604020202020204" pitchFamily="34" charset="0"/>
                <a:ea typeface="Signika Bold"/>
                <a:cs typeface="Arial" panose="020B0604020202020204" pitchFamily="34" charset="0"/>
                <a:sym typeface="Signika Bold"/>
              </a:rPr>
              <a:t>CƠ SỞ DỮ LIỆU</a:t>
            </a:r>
            <a:endParaRPr lang="en-US" sz="3500" b="1" dirty="0">
              <a:solidFill>
                <a:schemeClr val="bg1"/>
              </a:solidFill>
              <a:latin typeface="Arial" panose="020B0604020202020204" pitchFamily="34" charset="0"/>
              <a:ea typeface="Signika Bold"/>
              <a:cs typeface="Arial" panose="020B0604020202020204" pitchFamily="34" charset="0"/>
              <a:sym typeface="Signika Bold"/>
            </a:endParaRPr>
          </a:p>
        </p:txBody>
      </p:sp>
      <p:sp>
        <p:nvSpPr>
          <p:cNvPr id="25" name="TextBox 7">
            <a:extLst>
              <a:ext uri="{FF2B5EF4-FFF2-40B4-BE49-F238E27FC236}">
                <a16:creationId xmlns:a16="http://schemas.microsoft.com/office/drawing/2014/main" id="{6345C09B-4C79-4649-9912-37B7381A3974}"/>
              </a:ext>
            </a:extLst>
          </p:cNvPr>
          <p:cNvSpPr txBox="1"/>
          <p:nvPr/>
        </p:nvSpPr>
        <p:spPr>
          <a:xfrm>
            <a:off x="12693473" y="5812413"/>
            <a:ext cx="3421601" cy="1077218"/>
          </a:xfrm>
          <a:prstGeom prst="rect">
            <a:avLst/>
          </a:prstGeom>
        </p:spPr>
        <p:txBody>
          <a:bodyPr wrap="square" lIns="0" tIns="0" rIns="0" bIns="0" rtlCol="0" anchor="ctr">
            <a:spAutoFit/>
          </a:bodyPr>
          <a:lstStyle/>
          <a:p>
            <a:r>
              <a:rPr lang="vi-VN" sz="3500" b="1" dirty="0">
                <a:solidFill>
                  <a:schemeClr val="bg1"/>
                </a:solidFill>
                <a:latin typeface="Arial" panose="020B0604020202020204" pitchFamily="34" charset="0"/>
                <a:ea typeface="Signika Bold"/>
                <a:cs typeface="Arial" panose="020B0604020202020204" pitchFamily="34" charset="0"/>
                <a:sym typeface="Signika Bold"/>
              </a:rPr>
              <a:t>CÔNG NGHỆ SỬ DỤNG</a:t>
            </a:r>
            <a:endParaRPr lang="en-US" sz="3500" b="1" dirty="0">
              <a:solidFill>
                <a:schemeClr val="bg1"/>
              </a:solidFill>
              <a:latin typeface="Arial" panose="020B0604020202020204" pitchFamily="34" charset="0"/>
              <a:ea typeface="Signika Bold"/>
              <a:cs typeface="Arial" panose="020B0604020202020204" pitchFamily="34" charset="0"/>
              <a:sym typeface="Signika Bold"/>
            </a:endParaRPr>
          </a:p>
        </p:txBody>
      </p:sp>
    </p:spTree>
    <p:extLst>
      <p:ext uri="{BB962C8B-B14F-4D97-AF65-F5344CB8AC3E}">
        <p14:creationId xmlns:p14="http://schemas.microsoft.com/office/powerpoint/2010/main" val="717929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15"/>
                                        </p:tgtEl>
                                        <p:attrNameLst>
                                          <p:attrName>style.color</p:attrName>
                                        </p:attrNameLst>
                                      </p:cBhvr>
                                      <p:to>
                                        <p:clrVal>
                                          <a:srgbClr val="FF0000"/>
                                        </p:clrVal>
                                      </p:to>
                                    </p:set>
                                    <p:set>
                                      <p:cBhvr>
                                        <p:cTn id="7" dur="500" fill="hold"/>
                                        <p:tgtEl>
                                          <p:spTgt spid="15"/>
                                        </p:tgtEl>
                                        <p:attrNameLst>
                                          <p:attrName>fillcolor</p:attrName>
                                        </p:attrNameLst>
                                      </p:cBhvr>
                                      <p:to>
                                        <p:clrVal>
                                          <a:srgbClr val="FF0000"/>
                                        </p:clrVal>
                                      </p:to>
                                    </p:set>
                                    <p:set>
                                      <p:cBhvr>
                                        <p:cTn id="8" dur="500" fill="hold"/>
                                        <p:tgtEl>
                                          <p:spTgt spid="15"/>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25"/>
                                        </p:tgtEl>
                                        <p:attrNameLst>
                                          <p:attrName>style.color</p:attrName>
                                        </p:attrNameLst>
                                      </p:cBhvr>
                                      <p:to>
                                        <p:clrVal>
                                          <a:srgbClr val="FF0000"/>
                                        </p:clrVal>
                                      </p:to>
                                    </p:set>
                                    <p:set>
                                      <p:cBhvr>
                                        <p:cTn id="11" dur="500" fill="hold"/>
                                        <p:tgtEl>
                                          <p:spTgt spid="25"/>
                                        </p:tgtEl>
                                        <p:attrNameLst>
                                          <p:attrName>fillcolor</p:attrName>
                                        </p:attrNameLst>
                                      </p:cBhvr>
                                      <p:to>
                                        <p:clrVal>
                                          <a:srgbClr val="FF0000"/>
                                        </p:clrVal>
                                      </p:to>
                                    </p:set>
                                    <p:set>
                                      <p:cBhvr>
                                        <p:cTn id="12" dur="500" fill="hold"/>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Rectangle 3">
            <a:extLst>
              <a:ext uri="{FF2B5EF4-FFF2-40B4-BE49-F238E27FC236}">
                <a16:creationId xmlns:a16="http://schemas.microsoft.com/office/drawing/2014/main" id="{E9D3A5A4-204E-4B50-8D04-EDC39B0D9FA3}"/>
              </a:ext>
            </a:extLst>
          </p:cNvPr>
          <p:cNvSpPr/>
          <p:nvPr/>
        </p:nvSpPr>
        <p:spPr>
          <a:xfrm>
            <a:off x="1371600" y="1814392"/>
            <a:ext cx="6477000" cy="3557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4" name="Picture 43">
            <a:extLst>
              <a:ext uri="{FF2B5EF4-FFF2-40B4-BE49-F238E27FC236}">
                <a16:creationId xmlns:a16="http://schemas.microsoft.com/office/drawing/2014/main" id="{CB1E7620-2107-4CCB-92A2-F912D2F90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1783969"/>
            <a:ext cx="6459152" cy="3573060"/>
          </a:xfrm>
          <a:prstGeom prst="rect">
            <a:avLst/>
          </a:prstGeom>
          <a:solidFill>
            <a:schemeClr val="bg1"/>
          </a:solidFill>
        </p:spPr>
      </p:pic>
      <p:grpSp>
        <p:nvGrpSpPr>
          <p:cNvPr id="22" name="Group 22"/>
          <p:cNvGrpSpPr>
            <a:grpSpLocks noChangeAspect="1"/>
          </p:cNvGrpSpPr>
          <p:nvPr/>
        </p:nvGrpSpPr>
        <p:grpSpPr>
          <a:xfrm>
            <a:off x="1124672" y="1472487"/>
            <a:ext cx="6956819" cy="5591484"/>
            <a:chOff x="0" y="0"/>
            <a:chExt cx="7467600" cy="6002020"/>
          </a:xfrm>
        </p:grpSpPr>
        <p:sp>
          <p:nvSpPr>
            <p:cNvPr id="23" name="Freeform 2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24" name="Freeform 2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25" name="Freeform 2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grpSp>
      <p:sp>
        <p:nvSpPr>
          <p:cNvPr id="28" name="TextBox 28"/>
          <p:cNvSpPr txBox="1"/>
          <p:nvPr/>
        </p:nvSpPr>
        <p:spPr>
          <a:xfrm>
            <a:off x="298864" y="380560"/>
            <a:ext cx="6886572" cy="884858"/>
          </a:xfrm>
          <a:prstGeom prst="rect">
            <a:avLst/>
          </a:prstGeom>
        </p:spPr>
        <p:txBody>
          <a:bodyPr lIns="0" tIns="0" rIns="0" bIns="0" rtlCol="0" anchor="t">
            <a:spAutoFit/>
          </a:bodyPr>
          <a:lstStyle/>
          <a:p>
            <a:pPr algn="l">
              <a:lnSpc>
                <a:spcPts val="6911"/>
              </a:lnSpc>
            </a:pPr>
            <a:r>
              <a:rPr lang="en-US" sz="6399" b="1" dirty="0" err="1">
                <a:solidFill>
                  <a:srgbClr val="FFFFFF"/>
                </a:solidFill>
                <a:latin typeface="+mj-lt"/>
                <a:ea typeface="Signika Bold"/>
                <a:cs typeface="Signika Bold"/>
                <a:sym typeface="Signika Bold"/>
              </a:rPr>
              <a:t>Công</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Nghệ</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Sử</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Dụng</a:t>
            </a:r>
            <a:endParaRPr lang="en-US" sz="6399" b="1" dirty="0">
              <a:solidFill>
                <a:srgbClr val="FFFFFF"/>
              </a:solidFill>
              <a:latin typeface="+mj-lt"/>
              <a:ea typeface="Signika Bold"/>
              <a:cs typeface="Signika Bold"/>
              <a:sym typeface="Signika Bold"/>
            </a:endParaRPr>
          </a:p>
        </p:txBody>
      </p:sp>
      <p:sp>
        <p:nvSpPr>
          <p:cNvPr id="39" name="Freeform 39"/>
          <p:cNvSpPr/>
          <p:nvPr/>
        </p:nvSpPr>
        <p:spPr>
          <a:xfrm>
            <a:off x="6571898" y="5132042"/>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Freeform 40"/>
          <p:cNvSpPr/>
          <p:nvPr/>
        </p:nvSpPr>
        <p:spPr>
          <a:xfrm>
            <a:off x="307873" y="2657109"/>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1" name="Freeform 41"/>
          <p:cNvSpPr/>
          <p:nvPr/>
        </p:nvSpPr>
        <p:spPr>
          <a:xfrm>
            <a:off x="179194" y="4790125"/>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7327799" y="1988988"/>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7" name="Group 16">
            <a:extLst>
              <a:ext uri="{FF2B5EF4-FFF2-40B4-BE49-F238E27FC236}">
                <a16:creationId xmlns:a16="http://schemas.microsoft.com/office/drawing/2014/main" id="{E9AA8B09-504F-4B6F-9D8B-FA366E141E99}"/>
              </a:ext>
            </a:extLst>
          </p:cNvPr>
          <p:cNvGrpSpPr/>
          <p:nvPr/>
        </p:nvGrpSpPr>
        <p:grpSpPr>
          <a:xfrm>
            <a:off x="8756839" y="4991100"/>
            <a:ext cx="9109234" cy="4602967"/>
            <a:chOff x="1331670" y="2324102"/>
            <a:chExt cx="5482709" cy="2286000"/>
          </a:xfrm>
        </p:grpSpPr>
        <p:sp>
          <p:nvSpPr>
            <p:cNvPr id="18" name="Freeform 4">
              <a:extLst>
                <a:ext uri="{FF2B5EF4-FFF2-40B4-BE49-F238E27FC236}">
                  <a16:creationId xmlns:a16="http://schemas.microsoft.com/office/drawing/2014/main" id="{E3956B45-E3C7-475D-A988-F2FA29063216}"/>
                </a:ext>
              </a:extLst>
            </p:cNvPr>
            <p:cNvSpPr/>
            <p:nvPr/>
          </p:nvSpPr>
          <p:spPr>
            <a:xfrm>
              <a:off x="1331670" y="2324102"/>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9" name="TextBox 18">
              <a:extLst>
                <a:ext uri="{FF2B5EF4-FFF2-40B4-BE49-F238E27FC236}">
                  <a16:creationId xmlns:a16="http://schemas.microsoft.com/office/drawing/2014/main" id="{F31A65EF-5470-48E7-BD74-2753C48455A4}"/>
                </a:ext>
              </a:extLst>
            </p:cNvPr>
            <p:cNvSpPr txBox="1"/>
            <p:nvPr/>
          </p:nvSpPr>
          <p:spPr>
            <a:xfrm>
              <a:off x="1455001" y="2549985"/>
              <a:ext cx="5170890" cy="1834236"/>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WPF (Windows Presentation Foundation) là một nền tảng trong .NET dùng để phát triển ứng dụng desktop trên Windows với giao diện đẹp mắt, hiện đại và linh hoạt. WPF sử dụng XAML để thiết kế giao diện, hỗ trợ đồ họa mạnh mẽ, cùng các tính năng như binding dữ liệu, quản lý styles, templates, và hỗ trợ mô hình MVVM, giúp xây dựng ứng dụng dễ bảo trì và mở rộng. </a:t>
              </a:r>
            </a:p>
          </p:txBody>
        </p:sp>
      </p:grpSp>
    </p:spTree>
    <p:extLst>
      <p:ext uri="{BB962C8B-B14F-4D97-AF65-F5344CB8AC3E}">
        <p14:creationId xmlns:p14="http://schemas.microsoft.com/office/powerpoint/2010/main" val="1903571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by="(-#ppt_w*2)" calcmode="lin" valueType="num">
                                      <p:cBhvr rctx="PPT">
                                        <p:cTn id="7" dur="250" autoRev="1" fill="hold">
                                          <p:stCondLst>
                                            <p:cond delay="0"/>
                                          </p:stCondLst>
                                        </p:cTn>
                                        <p:tgtEl>
                                          <p:spTgt spid="28"/>
                                        </p:tgtEl>
                                        <p:attrNameLst>
                                          <p:attrName>ppt_w</p:attrName>
                                        </p:attrNameLst>
                                      </p:cBhvr>
                                    </p:anim>
                                    <p:anim by="(#ppt_w*0.50)" calcmode="lin" valueType="num">
                                      <p:cBhvr>
                                        <p:cTn id="8" dur="250" decel="50000" autoRev="1" fill="hold">
                                          <p:stCondLst>
                                            <p:cond delay="0"/>
                                          </p:stCondLst>
                                        </p:cTn>
                                        <p:tgtEl>
                                          <p:spTgt spid="28"/>
                                        </p:tgtEl>
                                        <p:attrNameLst>
                                          <p:attrName>ppt_x</p:attrName>
                                        </p:attrNameLst>
                                      </p:cBhvr>
                                    </p:anim>
                                    <p:anim from="(-#ppt_h/2)" to="(#ppt_y)" calcmode="lin" valueType="num">
                                      <p:cBhvr>
                                        <p:cTn id="9" dur="500" fill="hold">
                                          <p:stCondLst>
                                            <p:cond delay="0"/>
                                          </p:stCondLst>
                                        </p:cTn>
                                        <p:tgtEl>
                                          <p:spTgt spid="28"/>
                                        </p:tgtEl>
                                        <p:attrNameLst>
                                          <p:attrName>ppt_y</p:attrName>
                                        </p:attrNameLst>
                                      </p:cBhvr>
                                    </p:anim>
                                    <p:animRot by="21600000">
                                      <p:cBhvr>
                                        <p:cTn id="10" dur="500" fill="hold">
                                          <p:stCondLst>
                                            <p:cond delay="0"/>
                                          </p:stCondLst>
                                        </p:cTn>
                                        <p:tgtEl>
                                          <p:spTgt spid="28"/>
                                        </p:tgtEl>
                                        <p:attrNameLst>
                                          <p:attrName>r</p:attrName>
                                        </p:attrNameLst>
                                      </p:cBhvr>
                                    </p:animRot>
                                  </p:childTnLst>
                                </p:cTn>
                              </p:par>
                            </p:childTnLst>
                          </p:cTn>
                        </p:par>
                        <p:par>
                          <p:cTn id="11" fill="hold">
                            <p:stCondLst>
                              <p:cond delay="1150"/>
                            </p:stCondLst>
                            <p:childTnLst>
                              <p:par>
                                <p:cTn id="12" presetID="18" presetClass="entr" presetSubtype="3"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strips(upRight)">
                                      <p:cBhvr>
                                        <p:cTn id="14" dur="500"/>
                                        <p:tgtEl>
                                          <p:spTgt spid="44"/>
                                        </p:tgtEl>
                                      </p:cBhvr>
                                    </p:animEffect>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5049" y="1214263"/>
            <a:ext cx="5712018" cy="1769715"/>
          </a:xfrm>
          <a:prstGeom prst="rect">
            <a:avLst/>
          </a:prstGeom>
        </p:spPr>
        <p:txBody>
          <a:bodyPr wrap="square" lIns="0" tIns="0" rIns="0" bIns="0" rtlCol="0" anchor="t">
            <a:spAutoFit/>
          </a:bodyPr>
          <a:lstStyle/>
          <a:p>
            <a:pPr algn="l">
              <a:lnSpc>
                <a:spcPts val="6911"/>
              </a:lnSpc>
            </a:pPr>
            <a:r>
              <a:rPr lang="en-US" sz="7000" b="1" dirty="0">
                <a:solidFill>
                  <a:srgbClr val="FFFFFF"/>
                </a:solidFill>
                <a:latin typeface="+mj-lt"/>
                <a:ea typeface="Signika Bold"/>
                <a:cs typeface="Arial" panose="020B0604020202020204" pitchFamily="34" charset="0"/>
                <a:sym typeface="Signika Bold"/>
              </a:rPr>
              <a:t>NỘI DUNG THUYẾT TRÌNH</a:t>
            </a:r>
          </a:p>
        </p:txBody>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4" name="Group 4"/>
          <p:cNvGrpSpPr/>
          <p:nvPr/>
        </p:nvGrpSpPr>
        <p:grpSpPr>
          <a:xfrm>
            <a:off x="1021747" y="4303906"/>
            <a:ext cx="16227154" cy="3964261"/>
            <a:chOff x="0" y="0"/>
            <a:chExt cx="4273818" cy="1044085"/>
          </a:xfrm>
        </p:grpSpPr>
        <p:sp>
          <p:nvSpPr>
            <p:cNvPr id="5" name="Freeform 5"/>
            <p:cNvSpPr/>
            <p:nvPr/>
          </p:nvSpPr>
          <p:spPr>
            <a:xfrm>
              <a:off x="0" y="0"/>
              <a:ext cx="4273819" cy="1044085"/>
            </a:xfrm>
            <a:custGeom>
              <a:avLst/>
              <a:gdLst/>
              <a:ahLst/>
              <a:cxnLst/>
              <a:rect l="l" t="t" r="r" b="b"/>
              <a:pathLst>
                <a:path w="4273819" h="1044085">
                  <a:moveTo>
                    <a:pt x="24332" y="0"/>
                  </a:moveTo>
                  <a:lnTo>
                    <a:pt x="4249487" y="0"/>
                  </a:lnTo>
                  <a:cubicBezTo>
                    <a:pt x="4262925" y="0"/>
                    <a:pt x="4273819" y="10894"/>
                    <a:pt x="4273819" y="24332"/>
                  </a:cubicBezTo>
                  <a:lnTo>
                    <a:pt x="4273819" y="1019753"/>
                  </a:lnTo>
                  <a:cubicBezTo>
                    <a:pt x="4273819" y="1033191"/>
                    <a:pt x="4262925" y="1044085"/>
                    <a:pt x="4249487" y="1044085"/>
                  </a:cubicBezTo>
                  <a:lnTo>
                    <a:pt x="24332" y="1044085"/>
                  </a:lnTo>
                  <a:cubicBezTo>
                    <a:pt x="10894" y="1044085"/>
                    <a:pt x="0" y="1033191"/>
                    <a:pt x="0" y="1019753"/>
                  </a:cubicBezTo>
                  <a:lnTo>
                    <a:pt x="0" y="24332"/>
                  </a:lnTo>
                  <a:cubicBezTo>
                    <a:pt x="0" y="10894"/>
                    <a:pt x="10894" y="0"/>
                    <a:pt x="24332" y="0"/>
                  </a:cubicBezTo>
                  <a:close/>
                </a:path>
              </a:pathLst>
            </a:custGeom>
            <a:solidFill>
              <a:srgbClr val="045174">
                <a:alpha val="80000"/>
              </a:srgbClr>
            </a:solidFill>
          </p:spPr>
        </p:sp>
        <p:sp>
          <p:nvSpPr>
            <p:cNvPr id="6" name="TextBox 6"/>
            <p:cNvSpPr txBox="1"/>
            <p:nvPr/>
          </p:nvSpPr>
          <p:spPr>
            <a:xfrm>
              <a:off x="0" y="-47625"/>
              <a:ext cx="4273818" cy="1091710"/>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2965520" y="5829120"/>
            <a:ext cx="2862498" cy="1077218"/>
          </a:xfrm>
          <a:prstGeom prst="rect">
            <a:avLst/>
          </a:prstGeom>
        </p:spPr>
        <p:txBody>
          <a:bodyPr wrap="square" lIns="0" tIns="0" rIns="0" bIns="0" rtlCol="0" anchor="ctr">
            <a:spAutoFit/>
          </a:bodyPr>
          <a:lstStyle/>
          <a:p>
            <a:r>
              <a:rPr lang="en-US" sz="3500" b="1" dirty="0">
                <a:solidFill>
                  <a:schemeClr val="bg1"/>
                </a:solidFill>
                <a:latin typeface="Arial" panose="020B0604020202020204" pitchFamily="34" charset="0"/>
                <a:ea typeface="Signika Bold"/>
                <a:cs typeface="Arial" panose="020B0604020202020204" pitchFamily="34" charset="0"/>
                <a:sym typeface="Signika Bold"/>
              </a:rPr>
              <a:t>GIỚI THIỆU ĐỀ TÀI </a:t>
            </a:r>
          </a:p>
        </p:txBody>
      </p:sp>
      <p:sp>
        <p:nvSpPr>
          <p:cNvPr id="9" name="TextBox 9"/>
          <p:cNvSpPr txBox="1"/>
          <p:nvPr/>
        </p:nvSpPr>
        <p:spPr>
          <a:xfrm>
            <a:off x="2955778" y="4751836"/>
            <a:ext cx="2703699" cy="1234907"/>
          </a:xfrm>
          <a:prstGeom prst="rect">
            <a:avLst/>
          </a:prstGeom>
        </p:spPr>
        <p:txBody>
          <a:bodyPr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01.</a:t>
            </a:r>
          </a:p>
        </p:txBody>
      </p:sp>
      <p:sp>
        <p:nvSpPr>
          <p:cNvPr id="12" name="TextBox 12"/>
          <p:cNvSpPr txBox="1"/>
          <p:nvPr/>
        </p:nvSpPr>
        <p:spPr>
          <a:xfrm>
            <a:off x="7881133" y="4751836"/>
            <a:ext cx="1605132" cy="1234907"/>
          </a:xfrm>
          <a:prstGeom prst="rect">
            <a:avLst/>
          </a:prstGeom>
        </p:spPr>
        <p:txBody>
          <a:bodyPr wrap="square" lIns="0" tIns="0" rIns="0" bIns="0" rtlCol="0" anchor="t">
            <a:spAutoFit/>
          </a:bodyPr>
          <a:lstStyle/>
          <a:p>
            <a:pPr algn="l">
              <a:lnSpc>
                <a:spcPts val="9562"/>
              </a:lnSpc>
            </a:pPr>
            <a:r>
              <a:rPr lang="en-US" sz="8853" b="1" dirty="0">
                <a:solidFill>
                  <a:srgbClr val="FFFFFF"/>
                </a:solidFill>
                <a:latin typeface="Signika Bold"/>
                <a:ea typeface="Signika Bold"/>
                <a:cs typeface="Signika Bold"/>
                <a:sym typeface="Signika Bold"/>
              </a:rPr>
              <a:t>02.</a:t>
            </a:r>
          </a:p>
        </p:txBody>
      </p:sp>
      <p:sp>
        <p:nvSpPr>
          <p:cNvPr id="15" name="TextBox 15"/>
          <p:cNvSpPr txBox="1"/>
          <p:nvPr/>
        </p:nvSpPr>
        <p:spPr>
          <a:xfrm>
            <a:off x="12610276" y="4751836"/>
            <a:ext cx="2255042" cy="1234907"/>
          </a:xfrm>
          <a:prstGeom prst="rect">
            <a:avLst/>
          </a:prstGeom>
        </p:spPr>
        <p:txBody>
          <a:bodyPr lIns="0" tIns="0" rIns="0" bIns="0" rtlCol="0" anchor="t">
            <a:spAutoFit/>
          </a:bodyPr>
          <a:lstStyle/>
          <a:p>
            <a:pPr algn="l">
              <a:lnSpc>
                <a:spcPts val="9562"/>
              </a:lnSpc>
            </a:pPr>
            <a:r>
              <a:rPr lang="en-US" sz="8853" b="1" dirty="0">
                <a:solidFill>
                  <a:srgbClr val="FFFFFF"/>
                </a:solidFill>
                <a:latin typeface="Signika Bold"/>
                <a:ea typeface="Signika Bold"/>
                <a:cs typeface="Signika Bold"/>
                <a:sym typeface="Signika Bold"/>
              </a:rPr>
              <a:t>03.</a:t>
            </a:r>
          </a:p>
        </p:txBody>
      </p:sp>
      <p:sp>
        <p:nvSpPr>
          <p:cNvPr id="20" name="Freeform 20"/>
          <p:cNvSpPr/>
          <p:nvPr/>
        </p:nvSpPr>
        <p:spPr>
          <a:xfrm>
            <a:off x="578995" y="4067815"/>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6819279" y="5836332"/>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5481468" y="7974768"/>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4865318" y="3999268"/>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7">
            <a:extLst>
              <a:ext uri="{FF2B5EF4-FFF2-40B4-BE49-F238E27FC236}">
                <a16:creationId xmlns:a16="http://schemas.microsoft.com/office/drawing/2014/main" id="{66B88E3B-917A-490F-B589-CE6A2EE5BD90}"/>
              </a:ext>
            </a:extLst>
          </p:cNvPr>
          <p:cNvSpPr txBox="1"/>
          <p:nvPr/>
        </p:nvSpPr>
        <p:spPr>
          <a:xfrm>
            <a:off x="7881133" y="5813713"/>
            <a:ext cx="2255042" cy="1077218"/>
          </a:xfrm>
          <a:prstGeom prst="rect">
            <a:avLst/>
          </a:prstGeom>
        </p:spPr>
        <p:txBody>
          <a:bodyPr wrap="square" lIns="0" tIns="0" rIns="0" bIns="0" rtlCol="0" anchor="ctr">
            <a:spAutoFit/>
          </a:bodyPr>
          <a:lstStyle/>
          <a:p>
            <a:r>
              <a:rPr lang="vi-VN" sz="3500" b="1" dirty="0">
                <a:solidFill>
                  <a:srgbClr val="FFFFFF"/>
                </a:solidFill>
                <a:latin typeface="Arial" panose="020B0604020202020204" pitchFamily="34" charset="0"/>
                <a:ea typeface="Signika Bold"/>
                <a:cs typeface="Arial" panose="020B0604020202020204" pitchFamily="34" charset="0"/>
                <a:sym typeface="Signika Bold"/>
              </a:rPr>
              <a:t>CƠ SỞ DỮ LIỆU</a:t>
            </a:r>
            <a:endParaRPr lang="en-US" sz="3500" b="1" dirty="0">
              <a:solidFill>
                <a:srgbClr val="FFFFFF"/>
              </a:solidFill>
              <a:latin typeface="Arial" panose="020B0604020202020204" pitchFamily="34" charset="0"/>
              <a:ea typeface="Signika Bold"/>
              <a:cs typeface="Arial" panose="020B0604020202020204" pitchFamily="34" charset="0"/>
              <a:sym typeface="Signika Bold"/>
            </a:endParaRPr>
          </a:p>
        </p:txBody>
      </p:sp>
      <p:sp>
        <p:nvSpPr>
          <p:cNvPr id="25" name="TextBox 7">
            <a:extLst>
              <a:ext uri="{FF2B5EF4-FFF2-40B4-BE49-F238E27FC236}">
                <a16:creationId xmlns:a16="http://schemas.microsoft.com/office/drawing/2014/main" id="{6345C09B-4C79-4649-9912-37B7381A3974}"/>
              </a:ext>
            </a:extLst>
          </p:cNvPr>
          <p:cNvSpPr txBox="1"/>
          <p:nvPr/>
        </p:nvSpPr>
        <p:spPr>
          <a:xfrm>
            <a:off x="12693473" y="5812413"/>
            <a:ext cx="3421601" cy="1077218"/>
          </a:xfrm>
          <a:prstGeom prst="rect">
            <a:avLst/>
          </a:prstGeom>
        </p:spPr>
        <p:txBody>
          <a:bodyPr wrap="square" lIns="0" tIns="0" rIns="0" bIns="0" rtlCol="0" anchor="ctr">
            <a:spAutoFit/>
          </a:bodyPr>
          <a:lstStyle/>
          <a:p>
            <a:r>
              <a:rPr lang="vi-VN" sz="3500" b="1" dirty="0">
                <a:solidFill>
                  <a:srgbClr val="FFFFFF"/>
                </a:solidFill>
                <a:latin typeface="Arial" panose="020B0604020202020204" pitchFamily="34" charset="0"/>
                <a:ea typeface="Signika Bold"/>
                <a:cs typeface="Arial" panose="020B0604020202020204" pitchFamily="34" charset="0"/>
                <a:sym typeface="Signika Bold"/>
              </a:rPr>
              <a:t>CÔNG NGHỆ SỬ DỤNG</a:t>
            </a:r>
            <a:endParaRPr lang="en-US" sz="3500" b="1" dirty="0">
              <a:solidFill>
                <a:srgbClr val="FFFFFF"/>
              </a:solidFill>
              <a:latin typeface="Arial" panose="020B0604020202020204" pitchFamily="34" charset="0"/>
              <a:ea typeface="Signika Bold"/>
              <a:cs typeface="Arial" panose="020B0604020202020204" pitchFamily="34" charset="0"/>
              <a:sym typeface="Signika 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9"/>
                                        </p:tgtEl>
                                        <p:attrNameLst>
                                          <p:attrName>style.color</p:attrName>
                                        </p:attrNameLst>
                                      </p:cBhvr>
                                      <p:to>
                                        <p:clrVal>
                                          <a:srgbClr val="FF0000"/>
                                        </p:clrVal>
                                      </p:to>
                                    </p:set>
                                    <p:set>
                                      <p:cBhvr>
                                        <p:cTn id="7" dur="500" fill="hold"/>
                                        <p:tgtEl>
                                          <p:spTgt spid="9"/>
                                        </p:tgtEl>
                                        <p:attrNameLst>
                                          <p:attrName>fillcolor</p:attrName>
                                        </p:attrNameLst>
                                      </p:cBhvr>
                                      <p:to>
                                        <p:clrVal>
                                          <a:srgbClr val="FF0000"/>
                                        </p:clrVal>
                                      </p:to>
                                    </p:set>
                                    <p:set>
                                      <p:cBhvr>
                                        <p:cTn id="8" dur="500" fill="hold"/>
                                        <p:tgtEl>
                                          <p:spTgt spid="9"/>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7"/>
                                        </p:tgtEl>
                                        <p:attrNameLst>
                                          <p:attrName>style.color</p:attrName>
                                        </p:attrNameLst>
                                      </p:cBhvr>
                                      <p:to>
                                        <p:clrVal>
                                          <a:srgbClr val="FF0000"/>
                                        </p:clrVal>
                                      </p:to>
                                    </p:set>
                                    <p:set>
                                      <p:cBhvr>
                                        <p:cTn id="11" dur="500" fill="hold"/>
                                        <p:tgtEl>
                                          <p:spTgt spid="7"/>
                                        </p:tgtEl>
                                        <p:attrNameLst>
                                          <p:attrName>fillcolor</p:attrName>
                                        </p:attrNameLst>
                                      </p:cBhvr>
                                      <p:to>
                                        <p:clrVal>
                                          <a:srgbClr val="FF0000"/>
                                        </p:clrVal>
                                      </p:to>
                                    </p:set>
                                    <p:set>
                                      <p:cBhvr>
                                        <p:cTn id="12"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27" name="Freeform 27"/>
          <p:cNvSpPr/>
          <p:nvPr/>
        </p:nvSpPr>
        <p:spPr>
          <a:xfrm>
            <a:off x="15826352" y="4180470"/>
            <a:ext cx="2047122" cy="2035956"/>
          </a:xfrm>
          <a:custGeom>
            <a:avLst/>
            <a:gdLst/>
            <a:ahLst/>
            <a:cxnLst/>
            <a:rect l="l" t="t" r="r" b="b"/>
            <a:pathLst>
              <a:path w="2047122" h="2035956">
                <a:moveTo>
                  <a:pt x="0" y="0"/>
                </a:moveTo>
                <a:lnTo>
                  <a:pt x="2047121" y="0"/>
                </a:lnTo>
                <a:lnTo>
                  <a:pt x="2047121" y="2035955"/>
                </a:lnTo>
                <a:lnTo>
                  <a:pt x="0" y="2035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298864" y="380560"/>
            <a:ext cx="6886572" cy="884858"/>
          </a:xfrm>
          <a:prstGeom prst="rect">
            <a:avLst/>
          </a:prstGeom>
        </p:spPr>
        <p:txBody>
          <a:bodyPr lIns="0" tIns="0" rIns="0" bIns="0" rtlCol="0" anchor="t">
            <a:spAutoFit/>
          </a:bodyPr>
          <a:lstStyle/>
          <a:p>
            <a:pPr algn="l">
              <a:lnSpc>
                <a:spcPts val="6911"/>
              </a:lnSpc>
            </a:pPr>
            <a:r>
              <a:rPr lang="en-US" sz="6399" b="1" dirty="0" err="1">
                <a:solidFill>
                  <a:srgbClr val="FFFFFF"/>
                </a:solidFill>
                <a:latin typeface="+mj-lt"/>
                <a:ea typeface="Signika Bold"/>
                <a:cs typeface="Signika Bold"/>
                <a:sym typeface="Signika Bold"/>
              </a:rPr>
              <a:t>Công</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Nghệ</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Sử</a:t>
            </a:r>
            <a:r>
              <a:rPr lang="en-US" sz="6399" b="1" dirty="0">
                <a:solidFill>
                  <a:srgbClr val="FFFFFF"/>
                </a:solidFill>
                <a:latin typeface="+mj-lt"/>
                <a:ea typeface="Signika Bold"/>
                <a:cs typeface="Signika Bold"/>
                <a:sym typeface="Signika Bold"/>
              </a:rPr>
              <a:t> </a:t>
            </a:r>
            <a:r>
              <a:rPr lang="en-US" sz="6399" b="1" dirty="0" err="1">
                <a:solidFill>
                  <a:srgbClr val="FFFFFF"/>
                </a:solidFill>
                <a:latin typeface="+mj-lt"/>
                <a:ea typeface="Signika Bold"/>
                <a:cs typeface="Signika Bold"/>
                <a:sym typeface="Signika Bold"/>
              </a:rPr>
              <a:t>Dụng</a:t>
            </a:r>
            <a:endParaRPr lang="en-US" sz="6399" b="1" dirty="0">
              <a:solidFill>
                <a:srgbClr val="FFFFFF"/>
              </a:solidFill>
              <a:latin typeface="+mj-lt"/>
              <a:ea typeface="Signika Bold"/>
              <a:cs typeface="Signika Bold"/>
              <a:sym typeface="Signika Bold"/>
            </a:endParaRPr>
          </a:p>
        </p:txBody>
      </p:sp>
      <p:grpSp>
        <p:nvGrpSpPr>
          <p:cNvPr id="3" name="Group 2">
            <a:extLst>
              <a:ext uri="{FF2B5EF4-FFF2-40B4-BE49-F238E27FC236}">
                <a16:creationId xmlns:a16="http://schemas.microsoft.com/office/drawing/2014/main" id="{4372955A-3198-4CEB-8DD7-F775ECEA2BF5}"/>
              </a:ext>
            </a:extLst>
          </p:cNvPr>
          <p:cNvGrpSpPr/>
          <p:nvPr/>
        </p:nvGrpSpPr>
        <p:grpSpPr>
          <a:xfrm>
            <a:off x="3505200" y="3257371"/>
            <a:ext cx="9268535" cy="6304529"/>
            <a:chOff x="1645973" y="3160624"/>
            <a:chExt cx="9268535" cy="6304529"/>
          </a:xfrm>
        </p:grpSpPr>
        <p:pic>
          <p:nvPicPr>
            <p:cNvPr id="46" name="Picture 45">
              <a:extLst>
                <a:ext uri="{FF2B5EF4-FFF2-40B4-BE49-F238E27FC236}">
                  <a16:creationId xmlns:a16="http://schemas.microsoft.com/office/drawing/2014/main" id="{F4263153-D599-4AFC-9587-CF4A8E30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0167" y="5033525"/>
              <a:ext cx="7093899" cy="3367435"/>
            </a:xfrm>
            <a:prstGeom prst="rect">
              <a:avLst/>
            </a:prstGeom>
            <a:solidFill>
              <a:schemeClr val="bg1"/>
            </a:solidFill>
            <a:ln w="228600" cap="sq" cmpd="thickThin">
              <a:solidFill>
                <a:srgbClr val="000000"/>
              </a:solidFill>
              <a:prstDash val="solid"/>
              <a:miter lim="800000"/>
            </a:ln>
            <a:effectLst>
              <a:innerShdw blurRad="76200">
                <a:srgbClr val="000000"/>
              </a:innerShdw>
            </a:effectLst>
          </p:spPr>
        </p:pic>
        <p:pic>
          <p:nvPicPr>
            <p:cNvPr id="48" name="Picture 47">
              <a:extLst>
                <a:ext uri="{FF2B5EF4-FFF2-40B4-BE49-F238E27FC236}">
                  <a16:creationId xmlns:a16="http://schemas.microsoft.com/office/drawing/2014/main" id="{8BF2B52C-2451-4172-B419-3951205EEDB0}"/>
                </a:ext>
              </a:extLst>
            </p:cNvPr>
            <p:cNvPicPr>
              <a:picLocks noChangeAspect="1"/>
            </p:cNvPicPr>
            <p:nvPr/>
          </p:nvPicPr>
          <p:blipFill>
            <a:blip r:embed="rId6"/>
            <a:stretch>
              <a:fillRect/>
            </a:stretch>
          </p:blipFill>
          <p:spPr>
            <a:xfrm>
              <a:off x="1645973" y="7336766"/>
              <a:ext cx="2128387" cy="2128387"/>
            </a:xfrm>
            <a:prstGeom prst="rect">
              <a:avLst/>
            </a:prstGeom>
          </p:spPr>
        </p:pic>
        <p:pic>
          <p:nvPicPr>
            <p:cNvPr id="1028" name="Picture 4" descr="Porting to Entity Framework Core - CodeOpinion">
              <a:extLst>
                <a:ext uri="{FF2B5EF4-FFF2-40B4-BE49-F238E27FC236}">
                  <a16:creationId xmlns:a16="http://schemas.microsoft.com/office/drawing/2014/main" id="{A2EAD585-BEAF-4E88-A7C2-7D0F7CFBF1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0718" y="3160624"/>
              <a:ext cx="2713790" cy="2713790"/>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7497411A-97BE-405E-9B0D-A39DD579FB4D}"/>
              </a:ext>
            </a:extLst>
          </p:cNvPr>
          <p:cNvGrpSpPr/>
          <p:nvPr/>
        </p:nvGrpSpPr>
        <p:grpSpPr>
          <a:xfrm>
            <a:off x="12039600" y="6573522"/>
            <a:ext cx="6128421" cy="3627863"/>
            <a:chOff x="1313236" y="2324101"/>
            <a:chExt cx="5482709" cy="2286000"/>
          </a:xfrm>
        </p:grpSpPr>
        <p:sp>
          <p:nvSpPr>
            <p:cNvPr id="18" name="Freeform 4">
              <a:extLst>
                <a:ext uri="{FF2B5EF4-FFF2-40B4-BE49-F238E27FC236}">
                  <a16:creationId xmlns:a16="http://schemas.microsoft.com/office/drawing/2014/main" id="{D613828D-B264-403B-9ED6-543D3F301973}"/>
                </a:ext>
              </a:extLst>
            </p:cNvPr>
            <p:cNvSpPr/>
            <p:nvPr/>
          </p:nvSpPr>
          <p:spPr>
            <a:xfrm>
              <a:off x="1313236"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txBody>
            <a:bodyPr/>
            <a:lstStyle/>
            <a:p>
              <a:endParaRPr lang="vi-VN" dirty="0"/>
            </a:p>
          </p:txBody>
        </p:sp>
        <p:sp>
          <p:nvSpPr>
            <p:cNvPr id="19" name="TextBox 18">
              <a:extLst>
                <a:ext uri="{FF2B5EF4-FFF2-40B4-BE49-F238E27FC236}">
                  <a16:creationId xmlns:a16="http://schemas.microsoft.com/office/drawing/2014/main" id="{E0818E79-CA65-4D3A-9BA1-F0E57B7A9574}"/>
                </a:ext>
              </a:extLst>
            </p:cNvPr>
            <p:cNvSpPr txBox="1"/>
            <p:nvPr/>
          </p:nvSpPr>
          <p:spPr>
            <a:xfrm>
              <a:off x="1455001" y="2594385"/>
              <a:ext cx="5170890" cy="1745434"/>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Entity Framework Core (EF Core) là một </a:t>
              </a:r>
              <a:r>
                <a:rPr lang="vi-VN" sz="3000" b="1" dirty="0">
                  <a:solidFill>
                    <a:srgbClr val="FFFFFF"/>
                  </a:solidFill>
                  <a:latin typeface="Arial" panose="020B0604020202020204" pitchFamily="34" charset="0"/>
                  <a:ea typeface="Signika Bold"/>
                  <a:cs typeface="Arial" panose="020B0604020202020204" pitchFamily="34" charset="0"/>
                  <a:sym typeface="Signika Bold"/>
                </a:rPr>
                <a:t>ORM</a:t>
              </a:r>
              <a:r>
                <a:rPr lang="vi-VN" sz="3000" dirty="0">
                  <a:solidFill>
                    <a:srgbClr val="FFFFFF"/>
                  </a:solidFill>
                  <a:latin typeface="Arial" panose="020B0604020202020204" pitchFamily="34" charset="0"/>
                  <a:ea typeface="Signika Bold"/>
                  <a:cs typeface="Arial" panose="020B0604020202020204" pitchFamily="34" charset="0"/>
                  <a:sym typeface="Signika Bold"/>
                </a:rPr>
                <a:t> (Object-Relational Mapper) trong .NET, giúp lập trình viên làm việc với cơ sở dữ liệu dưới dạng đối tượng mà không cần xử lý SQL thủ công.</a:t>
              </a:r>
            </a:p>
          </p:txBody>
        </p:sp>
      </p:grpSp>
      <p:grpSp>
        <p:nvGrpSpPr>
          <p:cNvPr id="29" name="Group 28">
            <a:extLst>
              <a:ext uri="{FF2B5EF4-FFF2-40B4-BE49-F238E27FC236}">
                <a16:creationId xmlns:a16="http://schemas.microsoft.com/office/drawing/2014/main" id="{FB9AB538-E30A-4AD4-8DF4-96540B22AE68}"/>
              </a:ext>
            </a:extLst>
          </p:cNvPr>
          <p:cNvGrpSpPr/>
          <p:nvPr/>
        </p:nvGrpSpPr>
        <p:grpSpPr>
          <a:xfrm>
            <a:off x="399286" y="2040649"/>
            <a:ext cx="5907028" cy="2448203"/>
            <a:chOff x="1299091" y="2324101"/>
            <a:chExt cx="5482709" cy="2286000"/>
          </a:xfrm>
        </p:grpSpPr>
        <p:sp>
          <p:nvSpPr>
            <p:cNvPr id="30" name="Freeform 4">
              <a:extLst>
                <a:ext uri="{FF2B5EF4-FFF2-40B4-BE49-F238E27FC236}">
                  <a16:creationId xmlns:a16="http://schemas.microsoft.com/office/drawing/2014/main" id="{18DC3854-FAD5-457E-847C-C0239C0F0602}"/>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31" name="TextBox 30">
              <a:extLst>
                <a:ext uri="{FF2B5EF4-FFF2-40B4-BE49-F238E27FC236}">
                  <a16:creationId xmlns:a16="http://schemas.microsoft.com/office/drawing/2014/main" id="{056C7558-BEFE-4D30-A728-E233C1CDB60D}"/>
                </a:ext>
              </a:extLst>
            </p:cNvPr>
            <p:cNvSpPr txBox="1"/>
            <p:nvPr/>
          </p:nvSpPr>
          <p:spPr>
            <a:xfrm>
              <a:off x="1455001" y="2604947"/>
              <a:ext cx="5170890" cy="1724311"/>
            </a:xfrm>
            <a:prstGeom prst="rect">
              <a:avLst/>
            </a:prstGeom>
          </p:spPr>
          <p:txBody>
            <a:bodyPr wrap="square" lIns="0" tIns="0" rIns="0" bIns="0" rtlCol="0" anchor="ctr">
              <a:spAutoFit/>
            </a:bodyPr>
            <a:lstStyle/>
            <a:p>
              <a:pPr algn="just"/>
              <a:r>
                <a:rPr lang="vi-VN" sz="3000" b="1" dirty="0">
                  <a:solidFill>
                    <a:srgbClr val="FFFFFF"/>
                  </a:solidFill>
                  <a:latin typeface="Arial" panose="020B0604020202020204" pitchFamily="34" charset="0"/>
                  <a:ea typeface="Signika Bold"/>
                  <a:cs typeface="Arial" panose="020B0604020202020204" pitchFamily="34" charset="0"/>
                  <a:sym typeface="Signika Bold"/>
                </a:rPr>
                <a:t>SQLite</a:t>
              </a:r>
              <a:r>
                <a:rPr lang="vi-VN" sz="3000" dirty="0">
                  <a:solidFill>
                    <a:srgbClr val="FFFFFF"/>
                  </a:solidFill>
                  <a:latin typeface="Arial" panose="020B0604020202020204" pitchFamily="34" charset="0"/>
                  <a:ea typeface="Signika Bold"/>
                  <a:cs typeface="Arial" panose="020B0604020202020204" pitchFamily="34" charset="0"/>
                  <a:sym typeface="Signika Bold"/>
                </a:rPr>
                <a:t> là một hệ quản trị cơ sở dữ liệu nhẹ, nhanh và không cần máy chủ, lý tưởng cho các ứng dụng nhỏ gọn và chạy cục bộ.</a:t>
              </a:r>
            </a:p>
          </p:txBody>
        </p:sp>
      </p:grpSp>
      <p:grpSp>
        <p:nvGrpSpPr>
          <p:cNvPr id="32" name="Group 31">
            <a:extLst>
              <a:ext uri="{FF2B5EF4-FFF2-40B4-BE49-F238E27FC236}">
                <a16:creationId xmlns:a16="http://schemas.microsoft.com/office/drawing/2014/main" id="{62D07A03-DC51-492D-B0D5-507833ABF8F0}"/>
              </a:ext>
            </a:extLst>
          </p:cNvPr>
          <p:cNvGrpSpPr/>
          <p:nvPr/>
        </p:nvGrpSpPr>
        <p:grpSpPr>
          <a:xfrm>
            <a:off x="7383892" y="333329"/>
            <a:ext cx="10666204" cy="2188961"/>
            <a:chOff x="1299091" y="2324101"/>
            <a:chExt cx="5482709" cy="2286000"/>
          </a:xfrm>
        </p:grpSpPr>
        <p:sp>
          <p:nvSpPr>
            <p:cNvPr id="33" name="Freeform 4">
              <a:extLst>
                <a:ext uri="{FF2B5EF4-FFF2-40B4-BE49-F238E27FC236}">
                  <a16:creationId xmlns:a16="http://schemas.microsoft.com/office/drawing/2014/main" id="{AFA2351C-E7F4-4C8E-AE72-699B44A4ACC3}"/>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34" name="TextBox 33">
              <a:extLst>
                <a:ext uri="{FF2B5EF4-FFF2-40B4-BE49-F238E27FC236}">
                  <a16:creationId xmlns:a16="http://schemas.microsoft.com/office/drawing/2014/main" id="{1ABB6B0D-ED8B-4D1F-9C5C-B1A2D568C6CC}"/>
                </a:ext>
              </a:extLst>
            </p:cNvPr>
            <p:cNvSpPr txBox="1"/>
            <p:nvPr/>
          </p:nvSpPr>
          <p:spPr>
            <a:xfrm>
              <a:off x="1455001" y="2743906"/>
              <a:ext cx="5170890" cy="1446393"/>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Khi kết hợp, EF Core và SQLite cung cấp giải pháp linh hoạt, hiệu quả cho việc quản lý dữ liệu, đồng thời hỗ trợ viết mã nguồn ngắn gọn, dễ hiểu, tránh sai sót.</a:t>
              </a:r>
            </a:p>
          </p:txBody>
        </p:sp>
      </p:grpSp>
    </p:spTree>
    <p:extLst>
      <p:ext uri="{BB962C8B-B14F-4D97-AF65-F5344CB8AC3E}">
        <p14:creationId xmlns:p14="http://schemas.microsoft.com/office/powerpoint/2010/main" val="16462473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9"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strips(upLeft)">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TextBox 4"/>
          <p:cNvSpPr txBox="1"/>
          <p:nvPr/>
        </p:nvSpPr>
        <p:spPr>
          <a:xfrm>
            <a:off x="5108966" y="4468939"/>
            <a:ext cx="8070068" cy="1463421"/>
          </a:xfrm>
          <a:prstGeom prst="rect">
            <a:avLst/>
          </a:prstGeom>
        </p:spPr>
        <p:txBody>
          <a:bodyPr lIns="0" tIns="0" rIns="0" bIns="0" rtlCol="0" anchor="t">
            <a:spAutoFit/>
          </a:bodyPr>
          <a:lstStyle/>
          <a:p>
            <a:pPr algn="ctr">
              <a:lnSpc>
                <a:spcPts val="11232"/>
              </a:lnSpc>
            </a:pPr>
            <a:r>
              <a:rPr lang="en-US" sz="10400" b="1">
                <a:solidFill>
                  <a:srgbClr val="FFFFFF"/>
                </a:solidFill>
                <a:latin typeface="Signika Bold"/>
                <a:ea typeface="Signika Bold"/>
                <a:cs typeface="Signika Bold"/>
                <a:sym typeface="Signika Bold"/>
              </a:rPr>
              <a:t>THANK YOU</a:t>
            </a:r>
          </a:p>
        </p:txBody>
      </p:sp>
      <p:sp>
        <p:nvSpPr>
          <p:cNvPr id="5" name="Freeform 5"/>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805691" y="6440636"/>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898109" y="2653554"/>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294862" y="2653554"/>
            <a:ext cx="1921068" cy="586799"/>
          </a:xfrm>
          <a:custGeom>
            <a:avLst/>
            <a:gdLst/>
            <a:ahLst/>
            <a:cxnLst/>
            <a:rect l="l" t="t" r="r" b="b"/>
            <a:pathLst>
              <a:path w="1921068" h="586799">
                <a:moveTo>
                  <a:pt x="0" y="0"/>
                </a:moveTo>
                <a:lnTo>
                  <a:pt x="1921068" y="0"/>
                </a:lnTo>
                <a:lnTo>
                  <a:pt x="1921068" y="586798"/>
                </a:lnTo>
                <a:lnTo>
                  <a:pt x="0" y="5867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2836986" y="6348574"/>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pic>
        <p:nvPicPr>
          <p:cNvPr id="4098" name="Picture 2" descr="Top benefits of using Personal Finance Software">
            <a:extLst>
              <a:ext uri="{FF2B5EF4-FFF2-40B4-BE49-F238E27FC236}">
                <a16:creationId xmlns:a16="http://schemas.microsoft.com/office/drawing/2014/main" id="{5986C1C0-9AFB-4E0D-BE2E-5C2D8700F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421" y="3580625"/>
            <a:ext cx="9379092" cy="52757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Freeform 14"/>
          <p:cNvSpPr/>
          <p:nvPr/>
        </p:nvSpPr>
        <p:spPr>
          <a:xfrm>
            <a:off x="14652184" y="3287225"/>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877384" y="8562964"/>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6128962" y="7828052"/>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249351" y="3235267"/>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5212178"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1792518" y="1318603"/>
            <a:ext cx="6601378" cy="1783461"/>
          </a:xfrm>
          <a:prstGeom prst="rect">
            <a:avLst/>
          </a:prstGeom>
        </p:spPr>
        <p:txBody>
          <a:bodyPr lIns="0" tIns="0" rIns="0" bIns="0" rtlCol="0" anchor="t">
            <a:spAutoFit/>
          </a:bodyPr>
          <a:lstStyle/>
          <a:p>
            <a:pPr algn="l">
              <a:lnSpc>
                <a:spcPts val="6911"/>
              </a:lnSpc>
            </a:pPr>
            <a:r>
              <a:rPr lang="en-US" sz="6600" b="1" dirty="0" err="1">
                <a:solidFill>
                  <a:srgbClr val="FFFFFF"/>
                </a:solidFill>
                <a:latin typeface="Arial" panose="020B0604020202020204" pitchFamily="34" charset="0"/>
                <a:ea typeface="Signika Bold"/>
                <a:cs typeface="Arial" panose="020B0604020202020204" pitchFamily="34" charset="0"/>
                <a:sym typeface="Signika Bold"/>
              </a:rPr>
              <a:t>Mục</a:t>
            </a:r>
            <a:r>
              <a:rPr lang="en-US" sz="6600" b="1" dirty="0">
                <a:solidFill>
                  <a:srgbClr val="FFFFFF"/>
                </a:solidFill>
                <a:latin typeface="Arial" panose="020B0604020202020204" pitchFamily="34" charset="0"/>
                <a:ea typeface="Signika Bold"/>
                <a:cs typeface="Arial" panose="020B0604020202020204" pitchFamily="34" charset="0"/>
                <a:sym typeface="Signika Bold"/>
              </a:rPr>
              <a:t> </a:t>
            </a:r>
            <a:r>
              <a:rPr lang="en-US" sz="6600" b="1" dirty="0" err="1">
                <a:solidFill>
                  <a:srgbClr val="FFFFFF"/>
                </a:solidFill>
                <a:latin typeface="Arial" panose="020B0604020202020204" pitchFamily="34" charset="0"/>
                <a:ea typeface="Signika Bold"/>
                <a:cs typeface="Arial" panose="020B0604020202020204" pitchFamily="34" charset="0"/>
                <a:sym typeface="Signika Bold"/>
              </a:rPr>
              <a:t>tiêu</a:t>
            </a:r>
            <a:r>
              <a:rPr lang="en-US" sz="6600" b="1" dirty="0">
                <a:solidFill>
                  <a:srgbClr val="FFFFFF"/>
                </a:solidFill>
                <a:latin typeface="Arial" panose="020B0604020202020204" pitchFamily="34" charset="0"/>
                <a:ea typeface="Signika Bold"/>
                <a:cs typeface="Arial" panose="020B0604020202020204" pitchFamily="34" charset="0"/>
                <a:sym typeface="Signika Bold"/>
              </a:rPr>
              <a:t> </a:t>
            </a:r>
            <a:r>
              <a:rPr lang="en-US" sz="6600" b="1" dirty="0" err="1">
                <a:solidFill>
                  <a:srgbClr val="FFFFFF"/>
                </a:solidFill>
                <a:latin typeface="Arial" panose="020B0604020202020204" pitchFamily="34" charset="0"/>
                <a:ea typeface="Signika Bold"/>
                <a:cs typeface="Arial" panose="020B0604020202020204" pitchFamily="34" charset="0"/>
                <a:sym typeface="Signika Bold"/>
              </a:rPr>
              <a:t>của</a:t>
            </a:r>
            <a:r>
              <a:rPr lang="en-US" sz="6600" b="1" dirty="0">
                <a:solidFill>
                  <a:srgbClr val="FFFFFF"/>
                </a:solidFill>
                <a:latin typeface="Arial" panose="020B0604020202020204" pitchFamily="34" charset="0"/>
                <a:ea typeface="Signika Bold"/>
                <a:cs typeface="Arial" panose="020B0604020202020204" pitchFamily="34" charset="0"/>
                <a:sym typeface="Signika Bold"/>
              </a:rPr>
              <a:t> </a:t>
            </a:r>
            <a:r>
              <a:rPr lang="en-US" sz="6600" b="1" dirty="0" err="1">
                <a:solidFill>
                  <a:srgbClr val="FFFFFF"/>
                </a:solidFill>
                <a:latin typeface="Arial" panose="020B0604020202020204" pitchFamily="34" charset="0"/>
                <a:ea typeface="Signika Bold"/>
                <a:cs typeface="Arial" panose="020B0604020202020204" pitchFamily="34" charset="0"/>
                <a:sym typeface="Signika Bold"/>
              </a:rPr>
              <a:t>ứng</a:t>
            </a:r>
            <a:r>
              <a:rPr lang="en-US" sz="6600" b="1" dirty="0">
                <a:solidFill>
                  <a:srgbClr val="FFFFFF"/>
                </a:solidFill>
                <a:latin typeface="Arial" panose="020B0604020202020204" pitchFamily="34" charset="0"/>
                <a:ea typeface="Signika Bold"/>
                <a:cs typeface="Arial" panose="020B0604020202020204" pitchFamily="34" charset="0"/>
                <a:sym typeface="Signika Bold"/>
              </a:rPr>
              <a:t> </a:t>
            </a:r>
            <a:r>
              <a:rPr lang="en-US" sz="6600" b="1" dirty="0" err="1">
                <a:solidFill>
                  <a:srgbClr val="FFFFFF"/>
                </a:solidFill>
                <a:latin typeface="Arial" panose="020B0604020202020204" pitchFamily="34" charset="0"/>
                <a:ea typeface="Signika Bold"/>
                <a:cs typeface="Arial" panose="020B0604020202020204" pitchFamily="34" charset="0"/>
                <a:sym typeface="Signika Bold"/>
              </a:rPr>
              <a:t>dụng</a:t>
            </a:r>
            <a:endParaRPr lang="en-US" sz="6399" b="1" dirty="0">
              <a:solidFill>
                <a:srgbClr val="FFFFFF"/>
              </a:solidFill>
              <a:latin typeface="Signika Bold"/>
              <a:ea typeface="Signika Bold"/>
              <a:cs typeface="Signika Bold"/>
              <a:sym typeface="Signika Bold"/>
            </a:endParaRPr>
          </a:p>
        </p:txBody>
      </p:sp>
      <p:grpSp>
        <p:nvGrpSpPr>
          <p:cNvPr id="26" name="Group 25">
            <a:extLst>
              <a:ext uri="{FF2B5EF4-FFF2-40B4-BE49-F238E27FC236}">
                <a16:creationId xmlns:a16="http://schemas.microsoft.com/office/drawing/2014/main" id="{51E8DE2D-619D-46B1-A42D-93E9BDE6A4C5}"/>
              </a:ext>
            </a:extLst>
          </p:cNvPr>
          <p:cNvGrpSpPr/>
          <p:nvPr/>
        </p:nvGrpSpPr>
        <p:grpSpPr>
          <a:xfrm>
            <a:off x="1714748" y="3581762"/>
            <a:ext cx="5819692" cy="1238138"/>
            <a:chOff x="1299091" y="2116211"/>
            <a:chExt cx="5482709" cy="2493890"/>
          </a:xfrm>
        </p:grpSpPr>
        <p:grpSp>
          <p:nvGrpSpPr>
            <p:cNvPr id="27" name="Group 3">
              <a:extLst>
                <a:ext uri="{FF2B5EF4-FFF2-40B4-BE49-F238E27FC236}">
                  <a16:creationId xmlns:a16="http://schemas.microsoft.com/office/drawing/2014/main" id="{31B1EDB2-A072-4505-B026-D05D9EC8F97B}"/>
                </a:ext>
              </a:extLst>
            </p:cNvPr>
            <p:cNvGrpSpPr/>
            <p:nvPr/>
          </p:nvGrpSpPr>
          <p:grpSpPr>
            <a:xfrm>
              <a:off x="1299091" y="2116211"/>
              <a:ext cx="5482709" cy="2493890"/>
              <a:chOff x="0" y="-47625"/>
              <a:chExt cx="1052345" cy="571318"/>
            </a:xfrm>
          </p:grpSpPr>
          <p:sp>
            <p:nvSpPr>
              <p:cNvPr id="29" name="Freeform 4">
                <a:extLst>
                  <a:ext uri="{FF2B5EF4-FFF2-40B4-BE49-F238E27FC236}">
                    <a16:creationId xmlns:a16="http://schemas.microsoft.com/office/drawing/2014/main" id="{68B8BFCC-FE03-454C-8A5A-C0DE65CCAFAF}"/>
                  </a:ext>
                </a:extLst>
              </p:cNvPr>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30" name="TextBox 5">
                <a:extLst>
                  <a:ext uri="{FF2B5EF4-FFF2-40B4-BE49-F238E27FC236}">
                    <a16:creationId xmlns:a16="http://schemas.microsoft.com/office/drawing/2014/main" id="{D329CAFE-20EE-4BF3-A0E9-8EB662F6DA1C}"/>
                  </a:ext>
                </a:extLst>
              </p:cNvPr>
              <p:cNvSpPr txBox="1"/>
              <p:nvPr/>
            </p:nvSpPr>
            <p:spPr>
              <a:xfrm>
                <a:off x="0" y="-47625"/>
                <a:ext cx="1052345" cy="571318"/>
              </a:xfrm>
              <a:prstGeom prst="rect">
                <a:avLst/>
              </a:prstGeom>
            </p:spPr>
            <p:txBody>
              <a:bodyPr lIns="50800" tIns="50800" rIns="50800" bIns="50800" rtlCol="0" anchor="ctr"/>
              <a:lstStyle/>
              <a:p>
                <a:pPr algn="ctr">
                  <a:lnSpc>
                    <a:spcPts val="3360"/>
                  </a:lnSpc>
                </a:pPr>
                <a:endParaRPr/>
              </a:p>
            </p:txBody>
          </p:sp>
        </p:grpSp>
        <p:sp>
          <p:nvSpPr>
            <p:cNvPr id="28" name="TextBox 7">
              <a:extLst>
                <a:ext uri="{FF2B5EF4-FFF2-40B4-BE49-F238E27FC236}">
                  <a16:creationId xmlns:a16="http://schemas.microsoft.com/office/drawing/2014/main" id="{EA2D5666-7388-4E94-A0D7-721FE8EEC10B}"/>
                </a:ext>
              </a:extLst>
            </p:cNvPr>
            <p:cNvSpPr txBox="1"/>
            <p:nvPr/>
          </p:nvSpPr>
          <p:spPr>
            <a:xfrm>
              <a:off x="1455000" y="2537203"/>
              <a:ext cx="5170890" cy="1859795"/>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Giúp người dùng theo dõi và quản lý chi tiêu hàng ngày.</a:t>
              </a:r>
            </a:p>
          </p:txBody>
        </p:sp>
      </p:grpSp>
      <p:grpSp>
        <p:nvGrpSpPr>
          <p:cNvPr id="31" name="Group 30">
            <a:extLst>
              <a:ext uri="{FF2B5EF4-FFF2-40B4-BE49-F238E27FC236}">
                <a16:creationId xmlns:a16="http://schemas.microsoft.com/office/drawing/2014/main" id="{891A14B2-C972-4A2B-A23C-1515A3D1D6A8}"/>
              </a:ext>
            </a:extLst>
          </p:cNvPr>
          <p:cNvGrpSpPr/>
          <p:nvPr/>
        </p:nvGrpSpPr>
        <p:grpSpPr>
          <a:xfrm>
            <a:off x="1719109" y="5185226"/>
            <a:ext cx="5819693" cy="1553272"/>
            <a:chOff x="4876800" y="5542222"/>
            <a:chExt cx="5482709" cy="2286000"/>
          </a:xfrm>
        </p:grpSpPr>
        <p:grpSp>
          <p:nvGrpSpPr>
            <p:cNvPr id="32" name="Group 3">
              <a:extLst>
                <a:ext uri="{FF2B5EF4-FFF2-40B4-BE49-F238E27FC236}">
                  <a16:creationId xmlns:a16="http://schemas.microsoft.com/office/drawing/2014/main" id="{CAD7D0FC-94FD-4A68-9C66-4A93BFD16A02}"/>
                </a:ext>
              </a:extLst>
            </p:cNvPr>
            <p:cNvGrpSpPr/>
            <p:nvPr/>
          </p:nvGrpSpPr>
          <p:grpSpPr>
            <a:xfrm>
              <a:off x="4876800" y="5542222"/>
              <a:ext cx="5482709" cy="2286000"/>
              <a:chOff x="0" y="0"/>
              <a:chExt cx="1052345" cy="523693"/>
            </a:xfrm>
          </p:grpSpPr>
          <p:sp>
            <p:nvSpPr>
              <p:cNvPr id="34" name="Freeform 4">
                <a:extLst>
                  <a:ext uri="{FF2B5EF4-FFF2-40B4-BE49-F238E27FC236}">
                    <a16:creationId xmlns:a16="http://schemas.microsoft.com/office/drawing/2014/main" id="{2B36B699-3A29-476C-A121-DB5F3249DD05}"/>
                  </a:ext>
                </a:extLst>
              </p:cNvPr>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35" name="TextBox 5">
                <a:extLst>
                  <a:ext uri="{FF2B5EF4-FFF2-40B4-BE49-F238E27FC236}">
                    <a16:creationId xmlns:a16="http://schemas.microsoft.com/office/drawing/2014/main" id="{FDB0CF80-E29F-4A1C-81E3-11CC747469E2}"/>
                  </a:ext>
                </a:extLst>
              </p:cNvPr>
              <p:cNvSpPr txBox="1"/>
              <p:nvPr/>
            </p:nvSpPr>
            <p:spPr>
              <a:xfrm>
                <a:off x="0" y="-47625"/>
                <a:ext cx="1052345" cy="571318"/>
              </a:xfrm>
              <a:prstGeom prst="rect">
                <a:avLst/>
              </a:prstGeom>
            </p:spPr>
            <p:txBody>
              <a:bodyPr lIns="50800" tIns="50800" rIns="50800" bIns="50800" rtlCol="0" anchor="ctr"/>
              <a:lstStyle/>
              <a:p>
                <a:pPr algn="ctr">
                  <a:lnSpc>
                    <a:spcPts val="3360"/>
                  </a:lnSpc>
                </a:pPr>
                <a:endParaRPr/>
              </a:p>
            </p:txBody>
          </p:sp>
        </p:grpSp>
        <p:sp>
          <p:nvSpPr>
            <p:cNvPr id="33" name="TextBox 7">
              <a:extLst>
                <a:ext uri="{FF2B5EF4-FFF2-40B4-BE49-F238E27FC236}">
                  <a16:creationId xmlns:a16="http://schemas.microsoft.com/office/drawing/2014/main" id="{17C7567B-E676-49E9-8F56-8C5A1A6D7102}"/>
                </a:ext>
              </a:extLst>
            </p:cNvPr>
            <p:cNvSpPr txBox="1"/>
            <p:nvPr/>
          </p:nvSpPr>
          <p:spPr>
            <a:xfrm>
              <a:off x="5032709" y="5666052"/>
              <a:ext cx="5170890" cy="2038341"/>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Tạo kế hoạch tài chính cá nhân dựa trên thu nhập và chi tiêu thực tế.</a:t>
              </a:r>
            </a:p>
          </p:txBody>
        </p:sp>
      </p:grpSp>
      <p:grpSp>
        <p:nvGrpSpPr>
          <p:cNvPr id="36" name="Group 35">
            <a:extLst>
              <a:ext uri="{FF2B5EF4-FFF2-40B4-BE49-F238E27FC236}">
                <a16:creationId xmlns:a16="http://schemas.microsoft.com/office/drawing/2014/main" id="{A4961A62-73DF-46E5-B44A-79A1A308EAA9}"/>
              </a:ext>
            </a:extLst>
          </p:cNvPr>
          <p:cNvGrpSpPr/>
          <p:nvPr/>
        </p:nvGrpSpPr>
        <p:grpSpPr>
          <a:xfrm>
            <a:off x="1714747" y="7115236"/>
            <a:ext cx="5824055" cy="2128387"/>
            <a:chOff x="9525000" y="1026904"/>
            <a:chExt cx="6172199" cy="3727399"/>
          </a:xfrm>
        </p:grpSpPr>
        <p:grpSp>
          <p:nvGrpSpPr>
            <p:cNvPr id="37" name="Group 3">
              <a:extLst>
                <a:ext uri="{FF2B5EF4-FFF2-40B4-BE49-F238E27FC236}">
                  <a16:creationId xmlns:a16="http://schemas.microsoft.com/office/drawing/2014/main" id="{871C8C4A-D06F-455B-8C81-9BA9A23EAF9E}"/>
                </a:ext>
              </a:extLst>
            </p:cNvPr>
            <p:cNvGrpSpPr/>
            <p:nvPr/>
          </p:nvGrpSpPr>
          <p:grpSpPr>
            <a:xfrm>
              <a:off x="9525000" y="1026904"/>
              <a:ext cx="6172199" cy="3727399"/>
              <a:chOff x="0" y="0"/>
              <a:chExt cx="1052345" cy="523693"/>
            </a:xfrm>
          </p:grpSpPr>
          <p:sp>
            <p:nvSpPr>
              <p:cNvPr id="39" name="Freeform 4">
                <a:extLst>
                  <a:ext uri="{FF2B5EF4-FFF2-40B4-BE49-F238E27FC236}">
                    <a16:creationId xmlns:a16="http://schemas.microsoft.com/office/drawing/2014/main" id="{4B54AA54-7730-4832-99BA-22CF0B6E915B}"/>
                  </a:ext>
                </a:extLst>
              </p:cNvPr>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40" name="TextBox 5">
                <a:extLst>
                  <a:ext uri="{FF2B5EF4-FFF2-40B4-BE49-F238E27FC236}">
                    <a16:creationId xmlns:a16="http://schemas.microsoft.com/office/drawing/2014/main" id="{E246A87D-BBE4-4ADF-9205-87CA0585C4F0}"/>
                  </a:ext>
                </a:extLst>
              </p:cNvPr>
              <p:cNvSpPr txBox="1"/>
              <p:nvPr/>
            </p:nvSpPr>
            <p:spPr>
              <a:xfrm>
                <a:off x="0" y="-47625"/>
                <a:ext cx="1052345" cy="571318"/>
              </a:xfrm>
              <a:prstGeom prst="rect">
                <a:avLst/>
              </a:prstGeom>
            </p:spPr>
            <p:txBody>
              <a:bodyPr lIns="50800" tIns="50800" rIns="50800" bIns="50800" rtlCol="0" anchor="ctr"/>
              <a:lstStyle/>
              <a:p>
                <a:pPr algn="ctr">
                  <a:lnSpc>
                    <a:spcPts val="3360"/>
                  </a:lnSpc>
                </a:pPr>
                <a:endParaRPr/>
              </a:p>
            </p:txBody>
          </p:sp>
        </p:grpSp>
        <p:sp>
          <p:nvSpPr>
            <p:cNvPr id="38" name="TextBox 7">
              <a:extLst>
                <a:ext uri="{FF2B5EF4-FFF2-40B4-BE49-F238E27FC236}">
                  <a16:creationId xmlns:a16="http://schemas.microsoft.com/office/drawing/2014/main" id="{2617CBA2-F3C6-40FA-A8C9-B33C11BA9619}"/>
                </a:ext>
              </a:extLst>
            </p:cNvPr>
            <p:cNvSpPr txBox="1"/>
            <p:nvPr/>
          </p:nvSpPr>
          <p:spPr>
            <a:xfrm>
              <a:off x="9700386" y="1273594"/>
              <a:ext cx="5816806" cy="3234015"/>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Cung cấp báo cáo tài chính chi tiết để người dùng có cái nhìn tổng quan về tình hình tài chính của mình.</a:t>
              </a:r>
            </a:p>
          </p:txBody>
        </p:sp>
      </p:grpSp>
    </p:spTree>
    <p:extLst>
      <p:ext uri="{BB962C8B-B14F-4D97-AF65-F5344CB8AC3E}">
        <p14:creationId xmlns:p14="http://schemas.microsoft.com/office/powerpoint/2010/main" val="2760707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anim calcmode="lin" valueType="num">
                                      <p:cBhvr>
                                        <p:cTn id="15" dur="500" fill="hold"/>
                                        <p:tgtEl>
                                          <p:spTgt spid="31"/>
                                        </p:tgtEl>
                                        <p:attrNameLst>
                                          <p:attrName>ppt_x</p:attrName>
                                        </p:attrNameLst>
                                      </p:cBhvr>
                                      <p:tavLst>
                                        <p:tav tm="0">
                                          <p:val>
                                            <p:strVal val="#ppt_x"/>
                                          </p:val>
                                        </p:tav>
                                        <p:tav tm="100000">
                                          <p:val>
                                            <p:strVal val="#ppt_x"/>
                                          </p:val>
                                        </p:tav>
                                      </p:tavLst>
                                    </p:anim>
                                    <p:anim calcmode="lin" valueType="num">
                                      <p:cBhvr>
                                        <p:cTn id="16"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anim calcmode="lin" valueType="num">
                                      <p:cBhvr>
                                        <p:cTn id="22" dur="500" fill="hold"/>
                                        <p:tgtEl>
                                          <p:spTgt spid="36"/>
                                        </p:tgtEl>
                                        <p:attrNameLst>
                                          <p:attrName>ppt_x</p:attrName>
                                        </p:attrNameLst>
                                      </p:cBhvr>
                                      <p:tavLst>
                                        <p:tav tm="0">
                                          <p:val>
                                            <p:strVal val="#ppt_x"/>
                                          </p:val>
                                        </p:tav>
                                        <p:tav tm="100000">
                                          <p:val>
                                            <p:strVal val="#ppt_x"/>
                                          </p:val>
                                        </p:tav>
                                      </p:tavLst>
                                    </p:anim>
                                    <p:anim calcmode="lin" valueType="num">
                                      <p:cBhvr>
                                        <p:cTn id="2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4531762"/>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14" name="Group 13">
            <a:extLst>
              <a:ext uri="{FF2B5EF4-FFF2-40B4-BE49-F238E27FC236}">
                <a16:creationId xmlns:a16="http://schemas.microsoft.com/office/drawing/2014/main" id="{0C239504-F8E5-48F0-8A9A-91AFEEA002C4}"/>
              </a:ext>
            </a:extLst>
          </p:cNvPr>
          <p:cNvGrpSpPr/>
          <p:nvPr/>
        </p:nvGrpSpPr>
        <p:grpSpPr>
          <a:xfrm>
            <a:off x="1318406" y="3398528"/>
            <a:ext cx="5128203" cy="4121749"/>
            <a:chOff x="1318406" y="3398528"/>
            <a:chExt cx="5128203" cy="4121749"/>
          </a:xfrm>
        </p:grpSpPr>
        <p:pic>
          <p:nvPicPr>
            <p:cNvPr id="5122" name="Picture 2" descr="What to Expect as you Earn Your Finance Degree - Business Administration  Information">
              <a:extLst>
                <a:ext uri="{FF2B5EF4-FFF2-40B4-BE49-F238E27FC236}">
                  <a16:creationId xmlns:a16="http://schemas.microsoft.com/office/drawing/2014/main" id="{6883C866-1FE2-449E-80CC-FDFAB2304C9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391" b="8850"/>
            <a:stretch/>
          </p:blipFill>
          <p:spPr bwMode="auto">
            <a:xfrm>
              <a:off x="1545445" y="3657961"/>
              <a:ext cx="4688643" cy="2616896"/>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4"/>
            <p:cNvSpPr/>
            <p:nvPr/>
          </p:nvSpPr>
          <p:spPr>
            <a:xfrm>
              <a:off x="1318406" y="3398528"/>
              <a:ext cx="5128203" cy="3099598"/>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1318406" y="6498998"/>
              <a:ext cx="5128203" cy="477935"/>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986816" y="6976932"/>
              <a:ext cx="1789638" cy="543345"/>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1534698" y="3640984"/>
              <a:ext cx="4688643" cy="2633873"/>
            </a:xfrm>
            <a:custGeom>
              <a:avLst/>
              <a:gdLst/>
              <a:ahLst/>
              <a:cxnLst/>
              <a:rect l="l" t="t" r="r" b="b"/>
              <a:pathLst>
                <a:path w="6827520" h="3835400">
                  <a:moveTo>
                    <a:pt x="0" y="0"/>
                  </a:moveTo>
                  <a:lnTo>
                    <a:pt x="6827520" y="0"/>
                  </a:lnTo>
                  <a:lnTo>
                    <a:pt x="6827520" y="3835400"/>
                  </a:lnTo>
                  <a:lnTo>
                    <a:pt x="0" y="3835400"/>
                  </a:lnTo>
                  <a:close/>
                </a:path>
              </a:pathLst>
            </a:custGeom>
            <a:solidFill>
              <a:srgbClr val="000000">
                <a:alpha val="0"/>
              </a:srgbClr>
            </a:solidFill>
            <a:ln w="12700">
              <a:solidFill>
                <a:srgbClr val="000000"/>
              </a:solidFill>
            </a:ln>
          </p:spPr>
        </p:sp>
      </p:grpSp>
      <p:sp>
        <p:nvSpPr>
          <p:cNvPr id="24" name="Freeform 24"/>
          <p:cNvSpPr/>
          <p:nvPr/>
        </p:nvSpPr>
        <p:spPr>
          <a:xfrm>
            <a:off x="455561" y="5433803"/>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4">
            <a:extLst>
              <a:ext uri="{FF2B5EF4-FFF2-40B4-BE49-F238E27FC236}">
                <a16:creationId xmlns:a16="http://schemas.microsoft.com/office/drawing/2014/main" id="{A94001CF-0FB0-499D-8EB6-E260EC3BA1CF}"/>
              </a:ext>
            </a:extLst>
          </p:cNvPr>
          <p:cNvGrpSpPr/>
          <p:nvPr/>
        </p:nvGrpSpPr>
        <p:grpSpPr>
          <a:xfrm>
            <a:off x="5018870" y="4454494"/>
            <a:ext cx="5341768" cy="3063973"/>
            <a:chOff x="5018870" y="4454494"/>
            <a:chExt cx="5341768" cy="3063973"/>
          </a:xfrm>
        </p:grpSpPr>
        <p:grpSp>
          <p:nvGrpSpPr>
            <p:cNvPr id="8" name="Group 8"/>
            <p:cNvGrpSpPr>
              <a:grpSpLocks noChangeAspect="1"/>
            </p:cNvGrpSpPr>
            <p:nvPr/>
          </p:nvGrpSpPr>
          <p:grpSpPr>
            <a:xfrm>
              <a:off x="5018870" y="4454494"/>
              <a:ext cx="5341768" cy="3063973"/>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solidFill>
                <a:srgbClr val="000000">
                  <a:alpha val="0"/>
                </a:srgbClr>
              </a:solidFill>
              <a:ln w="12700">
                <a:solidFill>
                  <a:srgbClr val="000000"/>
                </a:solidFill>
              </a:ln>
            </p:spPr>
          </p:sp>
        </p:grpSp>
        <p:sp>
          <p:nvSpPr>
            <p:cNvPr id="23" name="Freeform 23"/>
            <p:cNvSpPr/>
            <p:nvPr/>
          </p:nvSpPr>
          <p:spPr>
            <a:xfrm>
              <a:off x="6228351" y="6510700"/>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4" name="Picture 4" descr="Scope of business finance: Benefits, importance, features">
              <a:extLst>
                <a:ext uri="{FF2B5EF4-FFF2-40B4-BE49-F238E27FC236}">
                  <a16:creationId xmlns:a16="http://schemas.microsoft.com/office/drawing/2014/main" id="{F9A16552-34C0-4311-8D0E-A3B55D7A70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57" r="8966" b="17996"/>
            <a:stretch/>
          </p:blipFill>
          <p:spPr bwMode="auto">
            <a:xfrm>
              <a:off x="5663112" y="4639777"/>
              <a:ext cx="4052434" cy="2511616"/>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Freeform 25"/>
          <p:cNvSpPr/>
          <p:nvPr/>
        </p:nvSpPr>
        <p:spPr>
          <a:xfrm>
            <a:off x="14287" y="655544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a:off x="5894722" y="3780359"/>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TextBox 27"/>
          <p:cNvSpPr txBox="1"/>
          <p:nvPr/>
        </p:nvSpPr>
        <p:spPr>
          <a:xfrm>
            <a:off x="678032" y="1491172"/>
            <a:ext cx="7501867" cy="1000980"/>
          </a:xfrm>
          <a:prstGeom prst="rect">
            <a:avLst/>
          </a:prstGeom>
        </p:spPr>
        <p:txBody>
          <a:bodyPr wrap="square" lIns="0" tIns="0" rIns="0" bIns="0" rtlCol="0" anchor="t">
            <a:spAutoFit/>
          </a:bodyPr>
          <a:lstStyle/>
          <a:p>
            <a:pPr algn="l">
              <a:lnSpc>
                <a:spcPts val="7776"/>
              </a:lnSpc>
            </a:pPr>
            <a:r>
              <a:rPr lang="en-US" sz="7200" b="1" dirty="0" err="1">
                <a:solidFill>
                  <a:srgbClr val="FFFFFF"/>
                </a:solidFill>
                <a:latin typeface="Arial" panose="020B0604020202020204" pitchFamily="34" charset="0"/>
                <a:ea typeface="Signika Bold"/>
                <a:cs typeface="Arial" panose="020B0604020202020204" pitchFamily="34" charset="0"/>
                <a:sym typeface="Signika Bold"/>
              </a:rPr>
              <a:t>Tính</a:t>
            </a:r>
            <a:r>
              <a:rPr lang="en-US" sz="7200" b="1" dirty="0">
                <a:solidFill>
                  <a:srgbClr val="FFFFFF"/>
                </a:solidFill>
                <a:latin typeface="Arial" panose="020B0604020202020204" pitchFamily="34" charset="0"/>
                <a:ea typeface="Signika Bold"/>
                <a:cs typeface="Arial" panose="020B0604020202020204" pitchFamily="34" charset="0"/>
                <a:sym typeface="Signika Bold"/>
              </a:rPr>
              <a:t> </a:t>
            </a:r>
            <a:r>
              <a:rPr lang="en-US" sz="7200" b="1" dirty="0" err="1">
                <a:solidFill>
                  <a:srgbClr val="FFFFFF"/>
                </a:solidFill>
                <a:latin typeface="Arial" panose="020B0604020202020204" pitchFamily="34" charset="0"/>
                <a:ea typeface="Signika Bold"/>
                <a:cs typeface="Arial" panose="020B0604020202020204" pitchFamily="34" charset="0"/>
                <a:sym typeface="Signika Bold"/>
              </a:rPr>
              <a:t>Năng</a:t>
            </a:r>
            <a:r>
              <a:rPr lang="en-US" sz="7200" b="1" dirty="0">
                <a:solidFill>
                  <a:srgbClr val="FFFFFF"/>
                </a:solidFill>
                <a:latin typeface="Arial" panose="020B0604020202020204" pitchFamily="34" charset="0"/>
                <a:ea typeface="Signika Bold"/>
                <a:cs typeface="Arial" panose="020B0604020202020204" pitchFamily="34" charset="0"/>
                <a:sym typeface="Signika Bold"/>
              </a:rPr>
              <a:t> </a:t>
            </a:r>
            <a:r>
              <a:rPr lang="en-US" sz="7200" b="1" dirty="0" err="1">
                <a:solidFill>
                  <a:srgbClr val="FFFFFF"/>
                </a:solidFill>
                <a:latin typeface="Arial" panose="020B0604020202020204" pitchFamily="34" charset="0"/>
                <a:ea typeface="Signika Bold"/>
                <a:cs typeface="Arial" panose="020B0604020202020204" pitchFamily="34" charset="0"/>
                <a:sym typeface="Signika Bold"/>
              </a:rPr>
              <a:t>Chính</a:t>
            </a:r>
            <a:endParaRPr lang="en-US" sz="7200" b="1" dirty="0">
              <a:solidFill>
                <a:srgbClr val="FFFFFF"/>
              </a:solidFill>
              <a:latin typeface="Signika Bold"/>
              <a:ea typeface="Signika Bold"/>
              <a:cs typeface="Signika Bold"/>
              <a:sym typeface="Signika Bold"/>
            </a:endParaRPr>
          </a:p>
        </p:txBody>
      </p:sp>
      <p:grpSp>
        <p:nvGrpSpPr>
          <p:cNvPr id="41" name="Group 40">
            <a:extLst>
              <a:ext uri="{FF2B5EF4-FFF2-40B4-BE49-F238E27FC236}">
                <a16:creationId xmlns:a16="http://schemas.microsoft.com/office/drawing/2014/main" id="{743F36E8-8518-4AA3-B0AB-2A9D6DD19A4B}"/>
              </a:ext>
            </a:extLst>
          </p:cNvPr>
          <p:cNvGrpSpPr/>
          <p:nvPr/>
        </p:nvGrpSpPr>
        <p:grpSpPr>
          <a:xfrm>
            <a:off x="10804051" y="1004993"/>
            <a:ext cx="4114800" cy="889039"/>
            <a:chOff x="1299091" y="2324102"/>
            <a:chExt cx="5482709" cy="2285999"/>
          </a:xfrm>
        </p:grpSpPr>
        <p:sp>
          <p:nvSpPr>
            <p:cNvPr id="44" name="Freeform 4">
              <a:extLst>
                <a:ext uri="{FF2B5EF4-FFF2-40B4-BE49-F238E27FC236}">
                  <a16:creationId xmlns:a16="http://schemas.microsoft.com/office/drawing/2014/main" id="{51FC398E-08E3-4E64-A234-BBCF85BA352B}"/>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43" name="TextBox 7">
              <a:extLst>
                <a:ext uri="{FF2B5EF4-FFF2-40B4-BE49-F238E27FC236}">
                  <a16:creationId xmlns:a16="http://schemas.microsoft.com/office/drawing/2014/main" id="{36847FD7-734A-4A92-AC89-75A8BEC0C79A}"/>
                </a:ext>
              </a:extLst>
            </p:cNvPr>
            <p:cNvSpPr txBox="1"/>
            <p:nvPr/>
          </p:nvSpPr>
          <p:spPr>
            <a:xfrm>
              <a:off x="1455000"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Theo dõi chi tiêu</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46" name="Group 45">
            <a:extLst>
              <a:ext uri="{FF2B5EF4-FFF2-40B4-BE49-F238E27FC236}">
                <a16:creationId xmlns:a16="http://schemas.microsoft.com/office/drawing/2014/main" id="{52C98723-8598-4971-9116-BB5C4AD0255D}"/>
              </a:ext>
            </a:extLst>
          </p:cNvPr>
          <p:cNvGrpSpPr/>
          <p:nvPr/>
        </p:nvGrpSpPr>
        <p:grpSpPr>
          <a:xfrm>
            <a:off x="13377451" y="2060418"/>
            <a:ext cx="4114800" cy="889039"/>
            <a:chOff x="1299091" y="2324102"/>
            <a:chExt cx="5482709" cy="2285999"/>
          </a:xfrm>
        </p:grpSpPr>
        <p:sp>
          <p:nvSpPr>
            <p:cNvPr id="49" name="Freeform 4">
              <a:extLst>
                <a:ext uri="{FF2B5EF4-FFF2-40B4-BE49-F238E27FC236}">
                  <a16:creationId xmlns:a16="http://schemas.microsoft.com/office/drawing/2014/main" id="{3B9CF950-3D53-4AAA-9DEB-0AA8F87CC236}"/>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48" name="TextBox 7">
              <a:extLst>
                <a:ext uri="{FF2B5EF4-FFF2-40B4-BE49-F238E27FC236}">
                  <a16:creationId xmlns:a16="http://schemas.microsoft.com/office/drawing/2014/main" id="{ACED044E-0721-45B5-9E52-B0C5B1970BAB}"/>
                </a:ext>
              </a:extLst>
            </p:cNvPr>
            <p:cNvSpPr txBox="1"/>
            <p:nvPr/>
          </p:nvSpPr>
          <p:spPr>
            <a:xfrm>
              <a:off x="1454999"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Chi tiêu định kỳ</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51" name="Group 50">
            <a:extLst>
              <a:ext uri="{FF2B5EF4-FFF2-40B4-BE49-F238E27FC236}">
                <a16:creationId xmlns:a16="http://schemas.microsoft.com/office/drawing/2014/main" id="{82524754-190D-40CE-88EB-199F9C830AE8}"/>
              </a:ext>
            </a:extLst>
          </p:cNvPr>
          <p:cNvGrpSpPr/>
          <p:nvPr/>
        </p:nvGrpSpPr>
        <p:grpSpPr>
          <a:xfrm>
            <a:off x="10804052" y="3115843"/>
            <a:ext cx="4114800" cy="889039"/>
            <a:chOff x="1299091" y="2324102"/>
            <a:chExt cx="5482709" cy="2285999"/>
          </a:xfrm>
        </p:grpSpPr>
        <p:sp>
          <p:nvSpPr>
            <p:cNvPr id="54" name="Freeform 4">
              <a:extLst>
                <a:ext uri="{FF2B5EF4-FFF2-40B4-BE49-F238E27FC236}">
                  <a16:creationId xmlns:a16="http://schemas.microsoft.com/office/drawing/2014/main" id="{E39C11C5-C5FE-4A6E-99A5-FA2B82654690}"/>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53" name="TextBox 7">
              <a:extLst>
                <a:ext uri="{FF2B5EF4-FFF2-40B4-BE49-F238E27FC236}">
                  <a16:creationId xmlns:a16="http://schemas.microsoft.com/office/drawing/2014/main" id="{14945C3B-398E-4F89-BDD4-C94109EEC9A9}"/>
                </a:ext>
              </a:extLst>
            </p:cNvPr>
            <p:cNvSpPr txBox="1"/>
            <p:nvPr/>
          </p:nvSpPr>
          <p:spPr>
            <a:xfrm>
              <a:off x="1454999"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Quản lý ngân sách</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61" name="Group 60">
            <a:extLst>
              <a:ext uri="{FF2B5EF4-FFF2-40B4-BE49-F238E27FC236}">
                <a16:creationId xmlns:a16="http://schemas.microsoft.com/office/drawing/2014/main" id="{2B9D4465-B245-45E4-9918-50CC16232D73}"/>
              </a:ext>
            </a:extLst>
          </p:cNvPr>
          <p:cNvGrpSpPr/>
          <p:nvPr/>
        </p:nvGrpSpPr>
        <p:grpSpPr>
          <a:xfrm>
            <a:off x="10804050" y="5226693"/>
            <a:ext cx="4114800" cy="889039"/>
            <a:chOff x="1299091" y="2324102"/>
            <a:chExt cx="5482709" cy="2285999"/>
          </a:xfrm>
        </p:grpSpPr>
        <p:sp>
          <p:nvSpPr>
            <p:cNvPr id="64" name="Freeform 4">
              <a:extLst>
                <a:ext uri="{FF2B5EF4-FFF2-40B4-BE49-F238E27FC236}">
                  <a16:creationId xmlns:a16="http://schemas.microsoft.com/office/drawing/2014/main" id="{E65C3FE2-8CF4-4988-8A24-105A04D8AC64}"/>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63" name="TextBox 7">
              <a:extLst>
                <a:ext uri="{FF2B5EF4-FFF2-40B4-BE49-F238E27FC236}">
                  <a16:creationId xmlns:a16="http://schemas.microsoft.com/office/drawing/2014/main" id="{E072B37E-C4AB-47A9-B165-56751E53F0B9}"/>
                </a:ext>
              </a:extLst>
            </p:cNvPr>
            <p:cNvSpPr txBox="1"/>
            <p:nvPr/>
          </p:nvSpPr>
          <p:spPr>
            <a:xfrm>
              <a:off x="1454999"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Báo cáo tài chính</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66" name="Group 65">
            <a:extLst>
              <a:ext uri="{FF2B5EF4-FFF2-40B4-BE49-F238E27FC236}">
                <a16:creationId xmlns:a16="http://schemas.microsoft.com/office/drawing/2014/main" id="{DA622288-5E30-41B0-BAEA-56A1C48725C1}"/>
              </a:ext>
            </a:extLst>
          </p:cNvPr>
          <p:cNvGrpSpPr/>
          <p:nvPr/>
        </p:nvGrpSpPr>
        <p:grpSpPr>
          <a:xfrm>
            <a:off x="13376820" y="6282118"/>
            <a:ext cx="4114800" cy="889039"/>
            <a:chOff x="1299091" y="2324102"/>
            <a:chExt cx="5482709" cy="2285999"/>
          </a:xfrm>
        </p:grpSpPr>
        <p:sp>
          <p:nvSpPr>
            <p:cNvPr id="69" name="Freeform 4">
              <a:extLst>
                <a:ext uri="{FF2B5EF4-FFF2-40B4-BE49-F238E27FC236}">
                  <a16:creationId xmlns:a16="http://schemas.microsoft.com/office/drawing/2014/main" id="{03F04F72-653D-42F8-A795-841B7BD07FB8}"/>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68" name="TextBox 7">
              <a:extLst>
                <a:ext uri="{FF2B5EF4-FFF2-40B4-BE49-F238E27FC236}">
                  <a16:creationId xmlns:a16="http://schemas.microsoft.com/office/drawing/2014/main" id="{AE9B021D-9705-412D-9E4B-0970959D61FF}"/>
                </a:ext>
              </a:extLst>
            </p:cNvPr>
            <p:cNvSpPr txBox="1"/>
            <p:nvPr/>
          </p:nvSpPr>
          <p:spPr>
            <a:xfrm>
              <a:off x="1454999"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Tạo sổ tiết kiệm</a:t>
              </a:r>
              <a:endParaRPr lang="en-US" sz="35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71" name="Group 70">
            <a:extLst>
              <a:ext uri="{FF2B5EF4-FFF2-40B4-BE49-F238E27FC236}">
                <a16:creationId xmlns:a16="http://schemas.microsoft.com/office/drawing/2014/main" id="{5749089B-1879-4AD3-A3A7-781B5A2DA5C8}"/>
              </a:ext>
            </a:extLst>
          </p:cNvPr>
          <p:cNvGrpSpPr/>
          <p:nvPr/>
        </p:nvGrpSpPr>
        <p:grpSpPr>
          <a:xfrm>
            <a:off x="13376819" y="4171268"/>
            <a:ext cx="4114800" cy="889039"/>
            <a:chOff x="1299091" y="2324102"/>
            <a:chExt cx="5482709" cy="2285999"/>
          </a:xfrm>
        </p:grpSpPr>
        <p:sp>
          <p:nvSpPr>
            <p:cNvPr id="74" name="Freeform 4">
              <a:extLst>
                <a:ext uri="{FF2B5EF4-FFF2-40B4-BE49-F238E27FC236}">
                  <a16:creationId xmlns:a16="http://schemas.microsoft.com/office/drawing/2014/main" id="{D0B3F509-7281-4B9F-B85D-8409FA2A7B9E}"/>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73" name="TextBox 7">
              <a:extLst>
                <a:ext uri="{FF2B5EF4-FFF2-40B4-BE49-F238E27FC236}">
                  <a16:creationId xmlns:a16="http://schemas.microsoft.com/office/drawing/2014/main" id="{919E520D-8950-467D-809C-B53298755A88}"/>
                </a:ext>
              </a:extLst>
            </p:cNvPr>
            <p:cNvSpPr txBox="1"/>
            <p:nvPr/>
          </p:nvSpPr>
          <p:spPr>
            <a:xfrm>
              <a:off x="1454999" y="2774634"/>
              <a:ext cx="5170890" cy="1384934"/>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Truy vấn thông tin</a:t>
              </a:r>
            </a:p>
          </p:txBody>
        </p:sp>
      </p:grpSp>
      <p:grpSp>
        <p:nvGrpSpPr>
          <p:cNvPr id="56" name="Group 55">
            <a:extLst>
              <a:ext uri="{FF2B5EF4-FFF2-40B4-BE49-F238E27FC236}">
                <a16:creationId xmlns:a16="http://schemas.microsoft.com/office/drawing/2014/main" id="{16506B47-DE55-46A6-B789-E94CE85286EA}"/>
              </a:ext>
            </a:extLst>
          </p:cNvPr>
          <p:cNvGrpSpPr/>
          <p:nvPr/>
        </p:nvGrpSpPr>
        <p:grpSpPr>
          <a:xfrm>
            <a:off x="10804052" y="7337543"/>
            <a:ext cx="4114800" cy="889039"/>
            <a:chOff x="1299091" y="2324102"/>
            <a:chExt cx="5482709" cy="2285999"/>
          </a:xfrm>
        </p:grpSpPr>
        <p:sp>
          <p:nvSpPr>
            <p:cNvPr id="59" name="Freeform 4">
              <a:extLst>
                <a:ext uri="{FF2B5EF4-FFF2-40B4-BE49-F238E27FC236}">
                  <a16:creationId xmlns:a16="http://schemas.microsoft.com/office/drawing/2014/main" id="{9A6AC430-6964-4E4A-B667-0764C85F2119}"/>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58" name="TextBox 7">
              <a:extLst>
                <a:ext uri="{FF2B5EF4-FFF2-40B4-BE49-F238E27FC236}">
                  <a16:creationId xmlns:a16="http://schemas.microsoft.com/office/drawing/2014/main" id="{A6D9B76A-F65C-486D-A603-BDCC26D20D47}"/>
                </a:ext>
              </a:extLst>
            </p:cNvPr>
            <p:cNvSpPr txBox="1"/>
            <p:nvPr/>
          </p:nvSpPr>
          <p:spPr>
            <a:xfrm>
              <a:off x="1454999" y="2774635"/>
              <a:ext cx="5170890" cy="1384933"/>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Quản lý mục tiêu</a:t>
              </a:r>
            </a:p>
          </p:txBody>
        </p:sp>
      </p:grpSp>
      <p:grpSp>
        <p:nvGrpSpPr>
          <p:cNvPr id="77" name="Group 76">
            <a:extLst>
              <a:ext uri="{FF2B5EF4-FFF2-40B4-BE49-F238E27FC236}">
                <a16:creationId xmlns:a16="http://schemas.microsoft.com/office/drawing/2014/main" id="{C972DFA6-1B45-4694-8CD7-584940A85B26}"/>
              </a:ext>
            </a:extLst>
          </p:cNvPr>
          <p:cNvGrpSpPr/>
          <p:nvPr/>
        </p:nvGrpSpPr>
        <p:grpSpPr>
          <a:xfrm>
            <a:off x="13377451" y="8392969"/>
            <a:ext cx="4114800" cy="889039"/>
            <a:chOff x="1299091" y="2324102"/>
            <a:chExt cx="5482709" cy="2285999"/>
          </a:xfrm>
        </p:grpSpPr>
        <p:sp>
          <p:nvSpPr>
            <p:cNvPr id="78" name="Freeform 4">
              <a:extLst>
                <a:ext uri="{FF2B5EF4-FFF2-40B4-BE49-F238E27FC236}">
                  <a16:creationId xmlns:a16="http://schemas.microsoft.com/office/drawing/2014/main" id="{38D3E855-8584-4A53-92A2-C1587EDBE72A}"/>
                </a:ext>
              </a:extLst>
            </p:cNvPr>
            <p:cNvSpPr/>
            <p:nvPr/>
          </p:nvSpPr>
          <p:spPr>
            <a:xfrm>
              <a:off x="1299091" y="2324102"/>
              <a:ext cx="5482709" cy="2285999"/>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79" name="TextBox 7">
              <a:extLst>
                <a:ext uri="{FF2B5EF4-FFF2-40B4-BE49-F238E27FC236}">
                  <a16:creationId xmlns:a16="http://schemas.microsoft.com/office/drawing/2014/main" id="{EA75F37A-646C-43CE-87B2-9EC6DA02A8A8}"/>
                </a:ext>
              </a:extLst>
            </p:cNvPr>
            <p:cNvSpPr txBox="1"/>
            <p:nvPr/>
          </p:nvSpPr>
          <p:spPr>
            <a:xfrm>
              <a:off x="1454999" y="2774634"/>
              <a:ext cx="5170890" cy="1384934"/>
            </a:xfrm>
            <a:prstGeom prst="rect">
              <a:avLst/>
            </a:prstGeom>
          </p:spPr>
          <p:txBody>
            <a:bodyPr wrap="square" lIns="0" tIns="0" rIns="0" bIns="0" rtlCol="0" anchor="ctr">
              <a:spAutoFit/>
            </a:bodyPr>
            <a:lstStyle/>
            <a:p>
              <a:pPr algn="ctr"/>
              <a:r>
                <a:rPr lang="vi-VN" sz="3500" dirty="0">
                  <a:solidFill>
                    <a:srgbClr val="FFFFFF"/>
                  </a:solidFill>
                  <a:latin typeface="Arial" panose="020B0604020202020204" pitchFamily="34" charset="0"/>
                  <a:ea typeface="Signika Bold"/>
                  <a:cs typeface="Arial" panose="020B0604020202020204" pitchFamily="34" charset="0"/>
                  <a:sym typeface="Signika Bold"/>
                </a:rPr>
                <a:t>Nhắc nhở định kỳ</a:t>
              </a:r>
            </a:p>
          </p:txBody>
        </p:sp>
      </p:grpSp>
    </p:spTree>
    <p:extLst>
      <p:ext uri="{BB962C8B-B14F-4D97-AF65-F5344CB8AC3E}">
        <p14:creationId xmlns:p14="http://schemas.microsoft.com/office/powerpoint/2010/main" val="37360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by="(-#ppt_w*2)" calcmode="lin" valueType="num">
                                      <p:cBhvr rctx="PPT">
                                        <p:cTn id="7" dur="250" autoRev="1" fill="hold">
                                          <p:stCondLst>
                                            <p:cond delay="0"/>
                                          </p:stCondLst>
                                        </p:cTn>
                                        <p:tgtEl>
                                          <p:spTgt spid="27"/>
                                        </p:tgtEl>
                                        <p:attrNameLst>
                                          <p:attrName>ppt_w</p:attrName>
                                        </p:attrNameLst>
                                      </p:cBhvr>
                                    </p:anim>
                                    <p:anim by="(#ppt_w*0.50)" calcmode="lin" valueType="num">
                                      <p:cBhvr>
                                        <p:cTn id="8" dur="250" decel="50000" autoRev="1" fill="hold">
                                          <p:stCondLst>
                                            <p:cond delay="0"/>
                                          </p:stCondLst>
                                        </p:cTn>
                                        <p:tgtEl>
                                          <p:spTgt spid="27"/>
                                        </p:tgtEl>
                                        <p:attrNameLst>
                                          <p:attrName>ppt_x</p:attrName>
                                        </p:attrNameLst>
                                      </p:cBhvr>
                                    </p:anim>
                                    <p:anim from="(-#ppt_h/2)" to="(#ppt_y)" calcmode="lin" valueType="num">
                                      <p:cBhvr>
                                        <p:cTn id="9" dur="500" fill="hold">
                                          <p:stCondLst>
                                            <p:cond delay="0"/>
                                          </p:stCondLst>
                                        </p:cTn>
                                        <p:tgtEl>
                                          <p:spTgt spid="27"/>
                                        </p:tgtEl>
                                        <p:attrNameLst>
                                          <p:attrName>ppt_y</p:attrName>
                                        </p:attrNameLst>
                                      </p:cBhvr>
                                    </p:anim>
                                    <p:animRot by="21600000">
                                      <p:cBhvr>
                                        <p:cTn id="10" dur="500" fill="hold">
                                          <p:stCondLst>
                                            <p:cond delay="0"/>
                                          </p:stCondLst>
                                        </p:cTn>
                                        <p:tgtEl>
                                          <p:spTgt spid="27"/>
                                        </p:tgtEl>
                                        <p:attrNameLst>
                                          <p:attrName>r</p:attrName>
                                        </p:attrNameLst>
                                      </p:cBhvr>
                                    </p:animRot>
                                  </p:childTnLst>
                                </p:cTn>
                              </p:par>
                            </p:childTnLst>
                          </p:cTn>
                        </p:par>
                        <p:par>
                          <p:cTn id="11" fill="hold">
                            <p:stCondLst>
                              <p:cond delay="1100"/>
                            </p:stCondLst>
                            <p:childTnLst>
                              <p:par>
                                <p:cTn id="12" presetID="42"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50"/>
                                        <p:tgtEl>
                                          <p:spTgt spid="41"/>
                                        </p:tgtEl>
                                      </p:cBhvr>
                                    </p:animEffect>
                                    <p:anim calcmode="lin" valueType="num">
                                      <p:cBhvr>
                                        <p:cTn id="15" dur="750" fill="hold"/>
                                        <p:tgtEl>
                                          <p:spTgt spid="41"/>
                                        </p:tgtEl>
                                        <p:attrNameLst>
                                          <p:attrName>ppt_x</p:attrName>
                                        </p:attrNameLst>
                                      </p:cBhvr>
                                      <p:tavLst>
                                        <p:tav tm="0">
                                          <p:val>
                                            <p:strVal val="#ppt_x"/>
                                          </p:val>
                                        </p:tav>
                                        <p:tav tm="100000">
                                          <p:val>
                                            <p:strVal val="#ppt_x"/>
                                          </p:val>
                                        </p:tav>
                                      </p:tavLst>
                                    </p:anim>
                                    <p:anim calcmode="lin" valueType="num">
                                      <p:cBhvr>
                                        <p:cTn id="16" dur="750" fill="hold"/>
                                        <p:tgtEl>
                                          <p:spTgt spid="4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750"/>
                                        <p:tgtEl>
                                          <p:spTgt spid="46"/>
                                        </p:tgtEl>
                                      </p:cBhvr>
                                    </p:animEffect>
                                    <p:anim calcmode="lin" valueType="num">
                                      <p:cBhvr>
                                        <p:cTn id="20" dur="750" fill="hold"/>
                                        <p:tgtEl>
                                          <p:spTgt spid="46"/>
                                        </p:tgtEl>
                                        <p:attrNameLst>
                                          <p:attrName>ppt_x</p:attrName>
                                        </p:attrNameLst>
                                      </p:cBhvr>
                                      <p:tavLst>
                                        <p:tav tm="0">
                                          <p:val>
                                            <p:strVal val="#ppt_x"/>
                                          </p:val>
                                        </p:tav>
                                        <p:tav tm="100000">
                                          <p:val>
                                            <p:strVal val="#ppt_x"/>
                                          </p:val>
                                        </p:tav>
                                      </p:tavLst>
                                    </p:anim>
                                    <p:anim calcmode="lin" valueType="num">
                                      <p:cBhvr>
                                        <p:cTn id="21" dur="750" fill="hold"/>
                                        <p:tgtEl>
                                          <p:spTgt spid="4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750"/>
                                        <p:tgtEl>
                                          <p:spTgt spid="51"/>
                                        </p:tgtEl>
                                      </p:cBhvr>
                                    </p:animEffect>
                                    <p:anim calcmode="lin" valueType="num">
                                      <p:cBhvr>
                                        <p:cTn id="25" dur="750" fill="hold"/>
                                        <p:tgtEl>
                                          <p:spTgt spid="51"/>
                                        </p:tgtEl>
                                        <p:attrNameLst>
                                          <p:attrName>ppt_x</p:attrName>
                                        </p:attrNameLst>
                                      </p:cBhvr>
                                      <p:tavLst>
                                        <p:tav tm="0">
                                          <p:val>
                                            <p:strVal val="#ppt_x"/>
                                          </p:val>
                                        </p:tav>
                                        <p:tav tm="100000">
                                          <p:val>
                                            <p:strVal val="#ppt_x"/>
                                          </p:val>
                                        </p:tav>
                                      </p:tavLst>
                                    </p:anim>
                                    <p:anim calcmode="lin" valueType="num">
                                      <p:cBhvr>
                                        <p:cTn id="26" dur="750" fill="hold"/>
                                        <p:tgtEl>
                                          <p:spTgt spid="5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750"/>
                                        <p:tgtEl>
                                          <p:spTgt spid="71"/>
                                        </p:tgtEl>
                                      </p:cBhvr>
                                    </p:animEffect>
                                    <p:anim calcmode="lin" valueType="num">
                                      <p:cBhvr>
                                        <p:cTn id="30" dur="750" fill="hold"/>
                                        <p:tgtEl>
                                          <p:spTgt spid="71"/>
                                        </p:tgtEl>
                                        <p:attrNameLst>
                                          <p:attrName>ppt_x</p:attrName>
                                        </p:attrNameLst>
                                      </p:cBhvr>
                                      <p:tavLst>
                                        <p:tav tm="0">
                                          <p:val>
                                            <p:strVal val="#ppt_x"/>
                                          </p:val>
                                        </p:tav>
                                        <p:tav tm="100000">
                                          <p:val>
                                            <p:strVal val="#ppt_x"/>
                                          </p:val>
                                        </p:tav>
                                      </p:tavLst>
                                    </p:anim>
                                    <p:anim calcmode="lin" valueType="num">
                                      <p:cBhvr>
                                        <p:cTn id="31" dur="750" fill="hold"/>
                                        <p:tgtEl>
                                          <p:spTgt spid="7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0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750"/>
                                        <p:tgtEl>
                                          <p:spTgt spid="61"/>
                                        </p:tgtEl>
                                      </p:cBhvr>
                                    </p:animEffect>
                                    <p:anim calcmode="lin" valueType="num">
                                      <p:cBhvr>
                                        <p:cTn id="35" dur="750" fill="hold"/>
                                        <p:tgtEl>
                                          <p:spTgt spid="61"/>
                                        </p:tgtEl>
                                        <p:attrNameLst>
                                          <p:attrName>ppt_x</p:attrName>
                                        </p:attrNameLst>
                                      </p:cBhvr>
                                      <p:tavLst>
                                        <p:tav tm="0">
                                          <p:val>
                                            <p:strVal val="#ppt_x"/>
                                          </p:val>
                                        </p:tav>
                                        <p:tav tm="100000">
                                          <p:val>
                                            <p:strVal val="#ppt_x"/>
                                          </p:val>
                                        </p:tav>
                                      </p:tavLst>
                                    </p:anim>
                                    <p:anim calcmode="lin" valueType="num">
                                      <p:cBhvr>
                                        <p:cTn id="36" dur="750" fill="hold"/>
                                        <p:tgtEl>
                                          <p:spTgt spid="6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25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750"/>
                                        <p:tgtEl>
                                          <p:spTgt spid="66"/>
                                        </p:tgtEl>
                                      </p:cBhvr>
                                    </p:animEffect>
                                    <p:anim calcmode="lin" valueType="num">
                                      <p:cBhvr>
                                        <p:cTn id="40" dur="750" fill="hold"/>
                                        <p:tgtEl>
                                          <p:spTgt spid="66"/>
                                        </p:tgtEl>
                                        <p:attrNameLst>
                                          <p:attrName>ppt_x</p:attrName>
                                        </p:attrNameLst>
                                      </p:cBhvr>
                                      <p:tavLst>
                                        <p:tav tm="0">
                                          <p:val>
                                            <p:strVal val="#ppt_x"/>
                                          </p:val>
                                        </p:tav>
                                        <p:tav tm="100000">
                                          <p:val>
                                            <p:strVal val="#ppt_x"/>
                                          </p:val>
                                        </p:tav>
                                      </p:tavLst>
                                    </p:anim>
                                    <p:anim calcmode="lin" valueType="num">
                                      <p:cBhvr>
                                        <p:cTn id="41" dur="750" fill="hold"/>
                                        <p:tgtEl>
                                          <p:spTgt spid="6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50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750"/>
                                        <p:tgtEl>
                                          <p:spTgt spid="56"/>
                                        </p:tgtEl>
                                      </p:cBhvr>
                                    </p:animEffect>
                                    <p:anim calcmode="lin" valueType="num">
                                      <p:cBhvr>
                                        <p:cTn id="45" dur="750" fill="hold"/>
                                        <p:tgtEl>
                                          <p:spTgt spid="56"/>
                                        </p:tgtEl>
                                        <p:attrNameLst>
                                          <p:attrName>ppt_x</p:attrName>
                                        </p:attrNameLst>
                                      </p:cBhvr>
                                      <p:tavLst>
                                        <p:tav tm="0">
                                          <p:val>
                                            <p:strVal val="#ppt_x"/>
                                          </p:val>
                                        </p:tav>
                                        <p:tav tm="100000">
                                          <p:val>
                                            <p:strVal val="#ppt_x"/>
                                          </p:val>
                                        </p:tav>
                                      </p:tavLst>
                                    </p:anim>
                                    <p:anim calcmode="lin" valueType="num">
                                      <p:cBhvr>
                                        <p:cTn id="46" dur="750" fill="hold"/>
                                        <p:tgtEl>
                                          <p:spTgt spid="5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75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750"/>
                                        <p:tgtEl>
                                          <p:spTgt spid="77"/>
                                        </p:tgtEl>
                                      </p:cBhvr>
                                    </p:animEffect>
                                    <p:anim calcmode="lin" valueType="num">
                                      <p:cBhvr>
                                        <p:cTn id="50" dur="750" fill="hold"/>
                                        <p:tgtEl>
                                          <p:spTgt spid="77"/>
                                        </p:tgtEl>
                                        <p:attrNameLst>
                                          <p:attrName>ppt_x</p:attrName>
                                        </p:attrNameLst>
                                      </p:cBhvr>
                                      <p:tavLst>
                                        <p:tav tm="0">
                                          <p:val>
                                            <p:strVal val="#ppt_x"/>
                                          </p:val>
                                        </p:tav>
                                        <p:tav tm="100000">
                                          <p:val>
                                            <p:strVal val="#ppt_x"/>
                                          </p:val>
                                        </p:tav>
                                      </p:tavLst>
                                    </p:anim>
                                    <p:anim calcmode="lin" valueType="num">
                                      <p:cBhvr>
                                        <p:cTn id="51" dur="75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CAC96B21-B236-4024-8668-4C5B2C96D923}"/>
              </a:ext>
            </a:extLst>
          </p:cNvPr>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pic>
        <p:nvPicPr>
          <p:cNvPr id="12" name="Picture 11">
            <a:extLst>
              <a:ext uri="{FF2B5EF4-FFF2-40B4-BE49-F238E27FC236}">
                <a16:creationId xmlns:a16="http://schemas.microsoft.com/office/drawing/2014/main" id="{DA808007-C7C3-44DD-BF7D-104C30743D2F}"/>
              </a:ext>
            </a:extLst>
          </p:cNvPr>
          <p:cNvPicPr>
            <a:picLocks noChangeAspect="1"/>
          </p:cNvPicPr>
          <p:nvPr/>
        </p:nvPicPr>
        <p:blipFill>
          <a:blip r:embed="rId3"/>
          <a:stretch>
            <a:fillRect/>
          </a:stretch>
        </p:blipFill>
        <p:spPr>
          <a:xfrm>
            <a:off x="230031" y="847511"/>
            <a:ext cx="12793072" cy="6553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4" name="Group 3">
            <a:extLst>
              <a:ext uri="{FF2B5EF4-FFF2-40B4-BE49-F238E27FC236}">
                <a16:creationId xmlns:a16="http://schemas.microsoft.com/office/drawing/2014/main" id="{35179FCE-DDEB-4D61-B4FC-F596A369FBAF}"/>
              </a:ext>
            </a:extLst>
          </p:cNvPr>
          <p:cNvGrpSpPr/>
          <p:nvPr/>
        </p:nvGrpSpPr>
        <p:grpSpPr>
          <a:xfrm>
            <a:off x="13639797" y="1310916"/>
            <a:ext cx="4418172" cy="3009900"/>
            <a:chOff x="1299091" y="397956"/>
            <a:chExt cx="5482709" cy="6360745"/>
          </a:xfrm>
        </p:grpSpPr>
        <p:sp>
          <p:nvSpPr>
            <p:cNvPr id="5" name="Freeform 4">
              <a:extLst>
                <a:ext uri="{FF2B5EF4-FFF2-40B4-BE49-F238E27FC236}">
                  <a16:creationId xmlns:a16="http://schemas.microsoft.com/office/drawing/2014/main" id="{20E93D3B-0AE4-4188-93E3-ED0B71E1835B}"/>
                </a:ext>
              </a:extLst>
            </p:cNvPr>
            <p:cNvSpPr/>
            <p:nvPr/>
          </p:nvSpPr>
          <p:spPr>
            <a:xfrm>
              <a:off x="1299091" y="397956"/>
              <a:ext cx="5482709" cy="6360745"/>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txBody>
            <a:bodyPr/>
            <a:lstStyle/>
            <a:p>
              <a:endParaRPr lang="vi-VN" dirty="0"/>
            </a:p>
          </p:txBody>
        </p:sp>
        <p:sp>
          <p:nvSpPr>
            <p:cNvPr id="6" name="TextBox 7">
              <a:extLst>
                <a:ext uri="{FF2B5EF4-FFF2-40B4-BE49-F238E27FC236}">
                  <a16:creationId xmlns:a16="http://schemas.microsoft.com/office/drawing/2014/main" id="{39DC4FBE-03DC-498D-804B-BD042AF95E2E}"/>
                </a:ext>
              </a:extLst>
            </p:cNvPr>
            <p:cNvSpPr txBox="1"/>
            <p:nvPr/>
          </p:nvSpPr>
          <p:spPr>
            <a:xfrm>
              <a:off x="1454999" y="591193"/>
              <a:ext cx="5170891" cy="5751816"/>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Ứng dụng cho phép người dùng dễ dàng quản lý các giao dịch thu nhập và chi tiêu hàng ngày theo tháng.</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grpSp>
        <p:nvGrpSpPr>
          <p:cNvPr id="7" name="Group 6">
            <a:extLst>
              <a:ext uri="{FF2B5EF4-FFF2-40B4-BE49-F238E27FC236}">
                <a16:creationId xmlns:a16="http://schemas.microsoft.com/office/drawing/2014/main" id="{3F6F8B1F-F3D5-44CB-ACBF-1D1EFC56F3DA}"/>
              </a:ext>
            </a:extLst>
          </p:cNvPr>
          <p:cNvGrpSpPr/>
          <p:nvPr/>
        </p:nvGrpSpPr>
        <p:grpSpPr>
          <a:xfrm>
            <a:off x="13639795" y="5904126"/>
            <a:ext cx="4418172" cy="3352800"/>
            <a:chOff x="1299091" y="397956"/>
            <a:chExt cx="5482709" cy="6360745"/>
          </a:xfrm>
        </p:grpSpPr>
        <p:sp>
          <p:nvSpPr>
            <p:cNvPr id="8" name="Freeform 4">
              <a:extLst>
                <a:ext uri="{FF2B5EF4-FFF2-40B4-BE49-F238E27FC236}">
                  <a16:creationId xmlns:a16="http://schemas.microsoft.com/office/drawing/2014/main" id="{FE9B066B-C549-4D6D-B60E-06C20673D878}"/>
                </a:ext>
              </a:extLst>
            </p:cNvPr>
            <p:cNvSpPr/>
            <p:nvPr/>
          </p:nvSpPr>
          <p:spPr>
            <a:xfrm>
              <a:off x="1299091" y="397956"/>
              <a:ext cx="5482709" cy="6360745"/>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txBody>
            <a:bodyPr/>
            <a:lstStyle/>
            <a:p>
              <a:endParaRPr lang="vi-VN" dirty="0"/>
            </a:p>
          </p:txBody>
        </p:sp>
        <p:sp>
          <p:nvSpPr>
            <p:cNvPr id="9" name="TextBox 7">
              <a:extLst>
                <a:ext uri="{FF2B5EF4-FFF2-40B4-BE49-F238E27FC236}">
                  <a16:creationId xmlns:a16="http://schemas.microsoft.com/office/drawing/2014/main" id="{EE9ECCEE-F80D-4B53-9FEE-7988D84CFA07}"/>
                </a:ext>
              </a:extLst>
            </p:cNvPr>
            <p:cNvSpPr txBox="1"/>
            <p:nvPr/>
          </p:nvSpPr>
          <p:spPr>
            <a:xfrm>
              <a:off x="1454998" y="1277491"/>
              <a:ext cx="5170891" cy="4379223"/>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Hỗ trợ các tính năng để phân loại theo danh mục và tìm kiếm giúp người dùng theo dõi chi tiết các khoản chi tiêu.</a:t>
              </a:r>
            </a:p>
          </p:txBody>
        </p:sp>
      </p:grpSp>
      <p:sp>
        <p:nvSpPr>
          <p:cNvPr id="13" name="Freeform 22">
            <a:extLst>
              <a:ext uri="{FF2B5EF4-FFF2-40B4-BE49-F238E27FC236}">
                <a16:creationId xmlns:a16="http://schemas.microsoft.com/office/drawing/2014/main" id="{297CC0C9-2CD9-4C90-9825-BE17517F57EE}"/>
              </a:ext>
            </a:extLst>
          </p:cNvPr>
          <p:cNvSpPr/>
          <p:nvPr/>
        </p:nvSpPr>
        <p:spPr>
          <a:xfrm>
            <a:off x="2057400" y="8670127"/>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23">
            <a:extLst>
              <a:ext uri="{FF2B5EF4-FFF2-40B4-BE49-F238E27FC236}">
                <a16:creationId xmlns:a16="http://schemas.microsoft.com/office/drawing/2014/main" id="{AEED34D1-0E89-43CD-90BD-4161D9F74B94}"/>
              </a:ext>
            </a:extLst>
          </p:cNvPr>
          <p:cNvSpPr/>
          <p:nvPr/>
        </p:nvSpPr>
        <p:spPr>
          <a:xfrm rot="10800000">
            <a:off x="9144000" y="8069849"/>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303412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30EAA678-AA0E-451A-A030-64F28BE6F4B0}"/>
              </a:ext>
            </a:extLst>
          </p:cNvPr>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pic>
        <p:nvPicPr>
          <p:cNvPr id="3" name="Picture 2">
            <a:extLst>
              <a:ext uri="{FF2B5EF4-FFF2-40B4-BE49-F238E27FC236}">
                <a16:creationId xmlns:a16="http://schemas.microsoft.com/office/drawing/2014/main" id="{845991C9-061B-41EC-BC7B-1D3A23C00F9A}"/>
              </a:ext>
            </a:extLst>
          </p:cNvPr>
          <p:cNvPicPr>
            <a:picLocks noChangeAspect="1"/>
          </p:cNvPicPr>
          <p:nvPr/>
        </p:nvPicPr>
        <p:blipFill>
          <a:blip r:embed="rId3"/>
          <a:stretch>
            <a:fillRect/>
          </a:stretch>
        </p:blipFill>
        <p:spPr>
          <a:xfrm>
            <a:off x="4343400" y="266700"/>
            <a:ext cx="13715993" cy="7353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5" name="Group 4">
            <a:extLst>
              <a:ext uri="{FF2B5EF4-FFF2-40B4-BE49-F238E27FC236}">
                <a16:creationId xmlns:a16="http://schemas.microsoft.com/office/drawing/2014/main" id="{EC7FAEA8-238A-4AFF-887F-FA7583D74580}"/>
              </a:ext>
            </a:extLst>
          </p:cNvPr>
          <p:cNvGrpSpPr/>
          <p:nvPr/>
        </p:nvGrpSpPr>
        <p:grpSpPr>
          <a:xfrm>
            <a:off x="609600" y="8055858"/>
            <a:ext cx="14097000" cy="1871483"/>
            <a:chOff x="1299091" y="2324101"/>
            <a:chExt cx="5482709" cy="2286000"/>
          </a:xfrm>
        </p:grpSpPr>
        <p:sp>
          <p:nvSpPr>
            <p:cNvPr id="6" name="Freeform 4">
              <a:extLst>
                <a:ext uri="{FF2B5EF4-FFF2-40B4-BE49-F238E27FC236}">
                  <a16:creationId xmlns:a16="http://schemas.microsoft.com/office/drawing/2014/main" id="{E5D9C531-4A5A-4413-91A6-1A888062C404}"/>
                </a:ext>
              </a:extLst>
            </p:cNvPr>
            <p:cNvSpPr/>
            <p:nvPr/>
          </p:nvSpPr>
          <p:spPr>
            <a:xfrm>
              <a:off x="1299091" y="2324101"/>
              <a:ext cx="5482709" cy="2286000"/>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7" name="TextBox 7">
              <a:extLst>
                <a:ext uri="{FF2B5EF4-FFF2-40B4-BE49-F238E27FC236}">
                  <a16:creationId xmlns:a16="http://schemas.microsoft.com/office/drawing/2014/main" id="{7D6EC881-7E6F-4135-99BE-BA015C0C5EF4}"/>
                </a:ext>
              </a:extLst>
            </p:cNvPr>
            <p:cNvSpPr txBox="1"/>
            <p:nvPr/>
          </p:nvSpPr>
          <p:spPr>
            <a:xfrm>
              <a:off x="1454999" y="2621221"/>
              <a:ext cx="5170890" cy="1691759"/>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Ứng dụng cung cấp các báo cáo tài chính giúp người dùng nắm bắt tình hình tài chính cá nhân. Các báo cáo này bao gồm tóm tắt thu nhập và chi tiêu theo thời gian, phân tích xu hướng tài chính thông qua đồ thị và biểu đồ.</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sp>
        <p:nvSpPr>
          <p:cNvPr id="8" name="Freeform 18">
            <a:extLst>
              <a:ext uri="{FF2B5EF4-FFF2-40B4-BE49-F238E27FC236}">
                <a16:creationId xmlns:a16="http://schemas.microsoft.com/office/drawing/2014/main" id="{BAD5DA5F-73A3-4564-B82A-16EE349A9D08}"/>
              </a:ext>
            </a:extLst>
          </p:cNvPr>
          <p:cNvSpPr/>
          <p:nvPr/>
        </p:nvSpPr>
        <p:spPr>
          <a:xfrm>
            <a:off x="198127" y="266700"/>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26">
            <a:extLst>
              <a:ext uri="{FF2B5EF4-FFF2-40B4-BE49-F238E27FC236}">
                <a16:creationId xmlns:a16="http://schemas.microsoft.com/office/drawing/2014/main" id="{7003554E-E478-44DD-BB7A-4F031810EFC5}"/>
              </a:ext>
            </a:extLst>
          </p:cNvPr>
          <p:cNvSpPr/>
          <p:nvPr/>
        </p:nvSpPr>
        <p:spPr>
          <a:xfrm rot="2596035">
            <a:off x="792858" y="3650358"/>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26">
            <a:extLst>
              <a:ext uri="{FF2B5EF4-FFF2-40B4-BE49-F238E27FC236}">
                <a16:creationId xmlns:a16="http://schemas.microsoft.com/office/drawing/2014/main" id="{A5580942-A8C1-4DBD-A9A5-133D46A9E5AD}"/>
              </a:ext>
            </a:extLst>
          </p:cNvPr>
          <p:cNvSpPr/>
          <p:nvPr/>
        </p:nvSpPr>
        <p:spPr>
          <a:xfrm>
            <a:off x="2912129" y="4916283"/>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561440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4ACDC938-726E-467A-9809-7E39599D47D7}"/>
              </a:ext>
            </a:extLst>
          </p:cNvPr>
          <p:cNvSpPr/>
          <p:nvPr/>
        </p:nvSpPr>
        <p:spPr>
          <a:xfrm>
            <a:off x="0" y="453390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pic>
        <p:nvPicPr>
          <p:cNvPr id="4" name="Picture 3">
            <a:extLst>
              <a:ext uri="{FF2B5EF4-FFF2-40B4-BE49-F238E27FC236}">
                <a16:creationId xmlns:a16="http://schemas.microsoft.com/office/drawing/2014/main" id="{83C1491F-EB23-4D07-A335-5C675E74ED6C}"/>
              </a:ext>
            </a:extLst>
          </p:cNvPr>
          <p:cNvPicPr>
            <a:picLocks noChangeAspect="1"/>
          </p:cNvPicPr>
          <p:nvPr/>
        </p:nvPicPr>
        <p:blipFill>
          <a:blip r:embed="rId3"/>
          <a:stretch>
            <a:fillRect/>
          </a:stretch>
        </p:blipFill>
        <p:spPr>
          <a:xfrm>
            <a:off x="4425930" y="1183609"/>
            <a:ext cx="13669127" cy="74485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5" name="Group 4">
            <a:extLst>
              <a:ext uri="{FF2B5EF4-FFF2-40B4-BE49-F238E27FC236}">
                <a16:creationId xmlns:a16="http://schemas.microsoft.com/office/drawing/2014/main" id="{EE2860E6-168B-4559-A133-52D2C020A12C}"/>
              </a:ext>
            </a:extLst>
          </p:cNvPr>
          <p:cNvGrpSpPr/>
          <p:nvPr/>
        </p:nvGrpSpPr>
        <p:grpSpPr>
          <a:xfrm>
            <a:off x="192943" y="374200"/>
            <a:ext cx="4074257" cy="4616900"/>
            <a:chOff x="1299091" y="52423"/>
            <a:chExt cx="5482709" cy="6829372"/>
          </a:xfrm>
        </p:grpSpPr>
        <p:sp>
          <p:nvSpPr>
            <p:cNvPr id="6" name="Freeform 4">
              <a:extLst>
                <a:ext uri="{FF2B5EF4-FFF2-40B4-BE49-F238E27FC236}">
                  <a16:creationId xmlns:a16="http://schemas.microsoft.com/office/drawing/2014/main" id="{3254C246-8C8E-4FE7-A809-045693349A58}"/>
                </a:ext>
              </a:extLst>
            </p:cNvPr>
            <p:cNvSpPr/>
            <p:nvPr/>
          </p:nvSpPr>
          <p:spPr>
            <a:xfrm>
              <a:off x="1299091" y="397956"/>
              <a:ext cx="5482709" cy="6360745"/>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txBody>
            <a:bodyPr/>
            <a:lstStyle/>
            <a:p>
              <a:endParaRPr lang="vi-VN" dirty="0"/>
            </a:p>
          </p:txBody>
        </p:sp>
        <p:sp>
          <p:nvSpPr>
            <p:cNvPr id="7" name="TextBox 7">
              <a:extLst>
                <a:ext uri="{FF2B5EF4-FFF2-40B4-BE49-F238E27FC236}">
                  <a16:creationId xmlns:a16="http://schemas.microsoft.com/office/drawing/2014/main" id="{40F629E8-1B83-41D4-916D-A9495BAB36FF}"/>
                </a:ext>
              </a:extLst>
            </p:cNvPr>
            <p:cNvSpPr txBox="1"/>
            <p:nvPr/>
          </p:nvSpPr>
          <p:spPr>
            <a:xfrm>
              <a:off x="1454998" y="52423"/>
              <a:ext cx="5170891" cy="682937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Ứng dụng hỗ trợ người dùng tạo và quản lý khoản tiết kiệm và các mục tiêu tài chính cá nhân. Thiết lập nhắc nhở người dùng tiết kiệm</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sp>
        <p:nvSpPr>
          <p:cNvPr id="9" name="Freeform 22">
            <a:extLst>
              <a:ext uri="{FF2B5EF4-FFF2-40B4-BE49-F238E27FC236}">
                <a16:creationId xmlns:a16="http://schemas.microsoft.com/office/drawing/2014/main" id="{E87BB668-CC56-4068-8717-7191A2160CA1}"/>
              </a:ext>
            </a:extLst>
          </p:cNvPr>
          <p:cNvSpPr/>
          <p:nvPr/>
        </p:nvSpPr>
        <p:spPr>
          <a:xfrm>
            <a:off x="2057400" y="8917207"/>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16">
            <a:extLst>
              <a:ext uri="{FF2B5EF4-FFF2-40B4-BE49-F238E27FC236}">
                <a16:creationId xmlns:a16="http://schemas.microsoft.com/office/drawing/2014/main" id="{F697564F-A03C-4BAA-9C11-835B6A41ABA4}"/>
              </a:ext>
            </a:extLst>
          </p:cNvPr>
          <p:cNvSpPr/>
          <p:nvPr/>
        </p:nvSpPr>
        <p:spPr>
          <a:xfrm>
            <a:off x="457200" y="6121780"/>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4293790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0C0D755-8D69-4581-A36F-E0AE76590E65}"/>
              </a:ext>
            </a:extLst>
          </p:cNvPr>
          <p:cNvSpPr/>
          <p:nvPr/>
        </p:nvSpPr>
        <p:spPr>
          <a:xfrm>
            <a:off x="-1051560" y="468630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5" name="Group 4">
            <a:extLst>
              <a:ext uri="{FF2B5EF4-FFF2-40B4-BE49-F238E27FC236}">
                <a16:creationId xmlns:a16="http://schemas.microsoft.com/office/drawing/2014/main" id="{94626673-6AF8-43AA-A22A-08DCD10E3AE5}"/>
              </a:ext>
            </a:extLst>
          </p:cNvPr>
          <p:cNvGrpSpPr/>
          <p:nvPr/>
        </p:nvGrpSpPr>
        <p:grpSpPr>
          <a:xfrm>
            <a:off x="13530379" y="6286500"/>
            <a:ext cx="4418172" cy="3009900"/>
            <a:chOff x="1299091" y="397956"/>
            <a:chExt cx="5482709" cy="6360745"/>
          </a:xfrm>
        </p:grpSpPr>
        <p:sp>
          <p:nvSpPr>
            <p:cNvPr id="6" name="Freeform 4">
              <a:extLst>
                <a:ext uri="{FF2B5EF4-FFF2-40B4-BE49-F238E27FC236}">
                  <a16:creationId xmlns:a16="http://schemas.microsoft.com/office/drawing/2014/main" id="{FBCDD7E1-2C1C-4849-AA06-6D10BA66268C}"/>
                </a:ext>
              </a:extLst>
            </p:cNvPr>
            <p:cNvSpPr/>
            <p:nvPr/>
          </p:nvSpPr>
          <p:spPr>
            <a:xfrm>
              <a:off x="1299091" y="397956"/>
              <a:ext cx="5482709" cy="6360745"/>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txBody>
            <a:bodyPr/>
            <a:lstStyle/>
            <a:p>
              <a:endParaRPr lang="vi-VN" dirty="0"/>
            </a:p>
          </p:txBody>
        </p:sp>
        <p:sp>
          <p:nvSpPr>
            <p:cNvPr id="7" name="TextBox 7">
              <a:extLst>
                <a:ext uri="{FF2B5EF4-FFF2-40B4-BE49-F238E27FC236}">
                  <a16:creationId xmlns:a16="http://schemas.microsoft.com/office/drawing/2014/main" id="{F9460088-9B6A-4116-9FF6-46184F6DC839}"/>
                </a:ext>
              </a:extLst>
            </p:cNvPr>
            <p:cNvSpPr txBox="1"/>
            <p:nvPr/>
          </p:nvSpPr>
          <p:spPr>
            <a:xfrm>
              <a:off x="1454998" y="1028044"/>
              <a:ext cx="5170891" cy="4878122"/>
            </a:xfrm>
            <a:prstGeom prst="rect">
              <a:avLst/>
            </a:prstGeom>
          </p:spPr>
          <p:txBody>
            <a:bodyPr wrap="square" lIns="0" tIns="0" rIns="0" bIns="0" rtlCol="0" anchor="ctr">
              <a:spAutoFit/>
            </a:bodyPr>
            <a:lstStyle/>
            <a:p>
              <a:pPr algn="just"/>
              <a:r>
                <a:rPr lang="vi-VN" sz="3000" dirty="0">
                  <a:solidFill>
                    <a:srgbClr val="FFFFFF"/>
                  </a:solidFill>
                  <a:latin typeface="Arial" panose="020B0604020202020204" pitchFamily="34" charset="0"/>
                  <a:ea typeface="Signika Bold"/>
                  <a:cs typeface="Arial" panose="020B0604020202020204" pitchFamily="34" charset="0"/>
                  <a:sym typeface="Signika Bold"/>
                </a:rPr>
                <a:t>Ứng dụng cung cấp các tính năng giúp người dùng theo dõi các chi phí định kỳ và thiết lập nhắc nhở thanh toán.</a:t>
              </a:r>
              <a:endParaRPr lang="en-US" sz="3000" dirty="0">
                <a:solidFill>
                  <a:srgbClr val="FFFFFF"/>
                </a:solidFill>
                <a:latin typeface="Arial" panose="020B0604020202020204" pitchFamily="34" charset="0"/>
                <a:ea typeface="Signika Bold"/>
                <a:cs typeface="Arial" panose="020B0604020202020204" pitchFamily="34" charset="0"/>
                <a:sym typeface="Signika Bold"/>
              </a:endParaRPr>
            </a:p>
          </p:txBody>
        </p:sp>
      </p:grpSp>
      <p:pic>
        <p:nvPicPr>
          <p:cNvPr id="9" name="Picture 8">
            <a:extLst>
              <a:ext uri="{FF2B5EF4-FFF2-40B4-BE49-F238E27FC236}">
                <a16:creationId xmlns:a16="http://schemas.microsoft.com/office/drawing/2014/main" id="{5D81D620-840A-4964-8C6E-7FB834715B4B}"/>
              </a:ext>
            </a:extLst>
          </p:cNvPr>
          <p:cNvPicPr>
            <a:picLocks noChangeAspect="1"/>
          </p:cNvPicPr>
          <p:nvPr/>
        </p:nvPicPr>
        <p:blipFill>
          <a:blip r:embed="rId3"/>
          <a:stretch>
            <a:fillRect/>
          </a:stretch>
        </p:blipFill>
        <p:spPr>
          <a:xfrm>
            <a:off x="214507" y="401045"/>
            <a:ext cx="12976423" cy="66876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Freeform 18">
            <a:extLst>
              <a:ext uri="{FF2B5EF4-FFF2-40B4-BE49-F238E27FC236}">
                <a16:creationId xmlns:a16="http://schemas.microsoft.com/office/drawing/2014/main" id="{F67CF726-5633-4745-8C83-05E1283D318D}"/>
              </a:ext>
            </a:extLst>
          </p:cNvPr>
          <p:cNvSpPr/>
          <p:nvPr/>
        </p:nvSpPr>
        <p:spPr>
          <a:xfrm rot="16200000">
            <a:off x="15901429" y="336850"/>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26">
            <a:extLst>
              <a:ext uri="{FF2B5EF4-FFF2-40B4-BE49-F238E27FC236}">
                <a16:creationId xmlns:a16="http://schemas.microsoft.com/office/drawing/2014/main" id="{1F2EBA2E-33ED-4308-ACBD-8E234CB66CA8}"/>
              </a:ext>
            </a:extLst>
          </p:cNvPr>
          <p:cNvSpPr/>
          <p:nvPr/>
        </p:nvSpPr>
        <p:spPr>
          <a:xfrm rot="2596035">
            <a:off x="13833451" y="2461544"/>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26">
            <a:extLst>
              <a:ext uri="{FF2B5EF4-FFF2-40B4-BE49-F238E27FC236}">
                <a16:creationId xmlns:a16="http://schemas.microsoft.com/office/drawing/2014/main" id="{2F2C9D32-408B-4793-85BC-F2189385E5C5}"/>
              </a:ext>
            </a:extLst>
          </p:cNvPr>
          <p:cNvSpPr/>
          <p:nvPr/>
        </p:nvSpPr>
        <p:spPr>
          <a:xfrm>
            <a:off x="16306800" y="4515433"/>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407848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5049" y="1214263"/>
            <a:ext cx="5712018" cy="1769715"/>
          </a:xfrm>
          <a:prstGeom prst="rect">
            <a:avLst/>
          </a:prstGeom>
        </p:spPr>
        <p:txBody>
          <a:bodyPr wrap="square" lIns="0" tIns="0" rIns="0" bIns="0" rtlCol="0" anchor="t">
            <a:spAutoFit/>
          </a:bodyPr>
          <a:lstStyle/>
          <a:p>
            <a:pPr algn="l">
              <a:lnSpc>
                <a:spcPts val="6911"/>
              </a:lnSpc>
            </a:pPr>
            <a:r>
              <a:rPr lang="en-US" sz="7000" b="1" dirty="0">
                <a:solidFill>
                  <a:srgbClr val="FFFFFF"/>
                </a:solidFill>
                <a:latin typeface="+mj-lt"/>
                <a:ea typeface="Signika Bold"/>
                <a:cs typeface="Arial" panose="020B0604020202020204" pitchFamily="34" charset="0"/>
                <a:sym typeface="Signika Bold"/>
              </a:rPr>
              <a:t>NỘI DUNG THUYẾT TRÌNH</a:t>
            </a:r>
          </a:p>
        </p:txBody>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4" name="Group 4"/>
          <p:cNvGrpSpPr/>
          <p:nvPr/>
        </p:nvGrpSpPr>
        <p:grpSpPr>
          <a:xfrm>
            <a:off x="1021747" y="4303906"/>
            <a:ext cx="16227154" cy="3964261"/>
            <a:chOff x="0" y="0"/>
            <a:chExt cx="4273818" cy="1044085"/>
          </a:xfrm>
        </p:grpSpPr>
        <p:sp>
          <p:nvSpPr>
            <p:cNvPr id="5" name="Freeform 5"/>
            <p:cNvSpPr/>
            <p:nvPr/>
          </p:nvSpPr>
          <p:spPr>
            <a:xfrm>
              <a:off x="0" y="0"/>
              <a:ext cx="4273819" cy="1044085"/>
            </a:xfrm>
            <a:custGeom>
              <a:avLst/>
              <a:gdLst/>
              <a:ahLst/>
              <a:cxnLst/>
              <a:rect l="l" t="t" r="r" b="b"/>
              <a:pathLst>
                <a:path w="4273819" h="1044085">
                  <a:moveTo>
                    <a:pt x="24332" y="0"/>
                  </a:moveTo>
                  <a:lnTo>
                    <a:pt x="4249487" y="0"/>
                  </a:lnTo>
                  <a:cubicBezTo>
                    <a:pt x="4262925" y="0"/>
                    <a:pt x="4273819" y="10894"/>
                    <a:pt x="4273819" y="24332"/>
                  </a:cubicBezTo>
                  <a:lnTo>
                    <a:pt x="4273819" y="1019753"/>
                  </a:lnTo>
                  <a:cubicBezTo>
                    <a:pt x="4273819" y="1033191"/>
                    <a:pt x="4262925" y="1044085"/>
                    <a:pt x="4249487" y="1044085"/>
                  </a:cubicBezTo>
                  <a:lnTo>
                    <a:pt x="24332" y="1044085"/>
                  </a:lnTo>
                  <a:cubicBezTo>
                    <a:pt x="10894" y="1044085"/>
                    <a:pt x="0" y="1033191"/>
                    <a:pt x="0" y="1019753"/>
                  </a:cubicBezTo>
                  <a:lnTo>
                    <a:pt x="0" y="24332"/>
                  </a:lnTo>
                  <a:cubicBezTo>
                    <a:pt x="0" y="10894"/>
                    <a:pt x="10894" y="0"/>
                    <a:pt x="24332" y="0"/>
                  </a:cubicBezTo>
                  <a:close/>
                </a:path>
              </a:pathLst>
            </a:custGeom>
            <a:solidFill>
              <a:srgbClr val="045174">
                <a:alpha val="80000"/>
              </a:srgbClr>
            </a:solidFill>
          </p:spPr>
        </p:sp>
        <p:sp>
          <p:nvSpPr>
            <p:cNvPr id="6" name="TextBox 6"/>
            <p:cNvSpPr txBox="1"/>
            <p:nvPr/>
          </p:nvSpPr>
          <p:spPr>
            <a:xfrm>
              <a:off x="0" y="-47625"/>
              <a:ext cx="4273818" cy="1091710"/>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2965520" y="5829120"/>
            <a:ext cx="2862498" cy="1077218"/>
          </a:xfrm>
          <a:prstGeom prst="rect">
            <a:avLst/>
          </a:prstGeom>
        </p:spPr>
        <p:txBody>
          <a:bodyPr wrap="square" lIns="0" tIns="0" rIns="0" bIns="0" rtlCol="0" anchor="ctr">
            <a:spAutoFit/>
          </a:bodyPr>
          <a:lstStyle/>
          <a:p>
            <a:r>
              <a:rPr lang="en-US" sz="3500" b="1" dirty="0">
                <a:solidFill>
                  <a:schemeClr val="bg1"/>
                </a:solidFill>
                <a:latin typeface="Arial" panose="020B0604020202020204" pitchFamily="34" charset="0"/>
                <a:ea typeface="Signika Bold"/>
                <a:cs typeface="Arial" panose="020B0604020202020204" pitchFamily="34" charset="0"/>
                <a:sym typeface="Signika Bold"/>
              </a:rPr>
              <a:t>GIỚI THIỆU ĐỀ TÀI </a:t>
            </a:r>
          </a:p>
        </p:txBody>
      </p:sp>
      <p:sp>
        <p:nvSpPr>
          <p:cNvPr id="9" name="TextBox 9"/>
          <p:cNvSpPr txBox="1"/>
          <p:nvPr/>
        </p:nvSpPr>
        <p:spPr>
          <a:xfrm>
            <a:off x="2955778" y="4751836"/>
            <a:ext cx="2703699" cy="1234907"/>
          </a:xfrm>
          <a:prstGeom prst="rect">
            <a:avLst/>
          </a:prstGeom>
        </p:spPr>
        <p:txBody>
          <a:bodyPr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01.</a:t>
            </a:r>
          </a:p>
        </p:txBody>
      </p:sp>
      <p:sp>
        <p:nvSpPr>
          <p:cNvPr id="12" name="TextBox 12"/>
          <p:cNvSpPr txBox="1"/>
          <p:nvPr/>
        </p:nvSpPr>
        <p:spPr>
          <a:xfrm>
            <a:off x="7881133" y="4751836"/>
            <a:ext cx="1605132" cy="1234907"/>
          </a:xfrm>
          <a:prstGeom prst="rect">
            <a:avLst/>
          </a:prstGeom>
        </p:spPr>
        <p:txBody>
          <a:bodyPr wrap="square" lIns="0" tIns="0" rIns="0" bIns="0" rtlCol="0" anchor="t">
            <a:spAutoFit/>
          </a:bodyPr>
          <a:lstStyle/>
          <a:p>
            <a:pPr algn="l">
              <a:lnSpc>
                <a:spcPts val="9562"/>
              </a:lnSpc>
            </a:pPr>
            <a:r>
              <a:rPr lang="en-US" sz="8853" b="1" dirty="0">
                <a:solidFill>
                  <a:schemeClr val="bg1"/>
                </a:solidFill>
                <a:latin typeface="Signika Bold"/>
                <a:ea typeface="Signika Bold"/>
                <a:cs typeface="Signika Bold"/>
                <a:sym typeface="Signika Bold"/>
              </a:rPr>
              <a:t>02.</a:t>
            </a:r>
          </a:p>
        </p:txBody>
      </p:sp>
      <p:sp>
        <p:nvSpPr>
          <p:cNvPr id="15" name="TextBox 15"/>
          <p:cNvSpPr txBox="1"/>
          <p:nvPr/>
        </p:nvSpPr>
        <p:spPr>
          <a:xfrm>
            <a:off x="12610276" y="4751836"/>
            <a:ext cx="2255042" cy="1234907"/>
          </a:xfrm>
          <a:prstGeom prst="rect">
            <a:avLst/>
          </a:prstGeom>
        </p:spPr>
        <p:txBody>
          <a:bodyPr lIns="0" tIns="0" rIns="0" bIns="0" rtlCol="0" anchor="t">
            <a:spAutoFit/>
          </a:bodyPr>
          <a:lstStyle/>
          <a:p>
            <a:pPr algn="l">
              <a:lnSpc>
                <a:spcPts val="9562"/>
              </a:lnSpc>
            </a:pPr>
            <a:r>
              <a:rPr lang="en-US" sz="8853" b="1" dirty="0">
                <a:solidFill>
                  <a:srgbClr val="FFFFFF"/>
                </a:solidFill>
                <a:latin typeface="Signika Bold"/>
                <a:ea typeface="Signika Bold"/>
                <a:cs typeface="Signika Bold"/>
                <a:sym typeface="Signika Bold"/>
              </a:rPr>
              <a:t>03.</a:t>
            </a:r>
          </a:p>
        </p:txBody>
      </p:sp>
      <p:sp>
        <p:nvSpPr>
          <p:cNvPr id="20" name="Freeform 20"/>
          <p:cNvSpPr/>
          <p:nvPr/>
        </p:nvSpPr>
        <p:spPr>
          <a:xfrm>
            <a:off x="578995" y="4067815"/>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6819279" y="5836332"/>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5481468" y="7974768"/>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4865318" y="3999268"/>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7">
            <a:extLst>
              <a:ext uri="{FF2B5EF4-FFF2-40B4-BE49-F238E27FC236}">
                <a16:creationId xmlns:a16="http://schemas.microsoft.com/office/drawing/2014/main" id="{66B88E3B-917A-490F-B589-CE6A2EE5BD90}"/>
              </a:ext>
            </a:extLst>
          </p:cNvPr>
          <p:cNvSpPr txBox="1"/>
          <p:nvPr/>
        </p:nvSpPr>
        <p:spPr>
          <a:xfrm>
            <a:off x="7881133" y="5813713"/>
            <a:ext cx="2255042" cy="1077218"/>
          </a:xfrm>
          <a:prstGeom prst="rect">
            <a:avLst/>
          </a:prstGeom>
        </p:spPr>
        <p:txBody>
          <a:bodyPr wrap="square" lIns="0" tIns="0" rIns="0" bIns="0" rtlCol="0" anchor="ctr">
            <a:spAutoFit/>
          </a:bodyPr>
          <a:lstStyle/>
          <a:p>
            <a:r>
              <a:rPr lang="vi-VN" sz="3500" b="1" dirty="0">
                <a:solidFill>
                  <a:schemeClr val="bg1"/>
                </a:solidFill>
                <a:latin typeface="Arial" panose="020B0604020202020204" pitchFamily="34" charset="0"/>
                <a:ea typeface="Signika Bold"/>
                <a:cs typeface="Arial" panose="020B0604020202020204" pitchFamily="34" charset="0"/>
                <a:sym typeface="Signika Bold"/>
              </a:rPr>
              <a:t>CƠ SỞ DỮ LIỆU</a:t>
            </a:r>
            <a:endParaRPr lang="en-US" sz="3500" b="1" dirty="0">
              <a:solidFill>
                <a:schemeClr val="bg1"/>
              </a:solidFill>
              <a:latin typeface="Arial" panose="020B0604020202020204" pitchFamily="34" charset="0"/>
              <a:ea typeface="Signika Bold"/>
              <a:cs typeface="Arial" panose="020B0604020202020204" pitchFamily="34" charset="0"/>
              <a:sym typeface="Signika Bold"/>
            </a:endParaRPr>
          </a:p>
        </p:txBody>
      </p:sp>
      <p:sp>
        <p:nvSpPr>
          <p:cNvPr id="25" name="TextBox 7">
            <a:extLst>
              <a:ext uri="{FF2B5EF4-FFF2-40B4-BE49-F238E27FC236}">
                <a16:creationId xmlns:a16="http://schemas.microsoft.com/office/drawing/2014/main" id="{6345C09B-4C79-4649-9912-37B7381A3974}"/>
              </a:ext>
            </a:extLst>
          </p:cNvPr>
          <p:cNvSpPr txBox="1"/>
          <p:nvPr/>
        </p:nvSpPr>
        <p:spPr>
          <a:xfrm>
            <a:off x="12693473" y="5812413"/>
            <a:ext cx="3421601" cy="1077218"/>
          </a:xfrm>
          <a:prstGeom prst="rect">
            <a:avLst/>
          </a:prstGeom>
        </p:spPr>
        <p:txBody>
          <a:bodyPr wrap="square" lIns="0" tIns="0" rIns="0" bIns="0" rtlCol="0" anchor="ctr">
            <a:spAutoFit/>
          </a:bodyPr>
          <a:lstStyle/>
          <a:p>
            <a:r>
              <a:rPr lang="vi-VN" sz="3500" b="1" dirty="0">
                <a:solidFill>
                  <a:srgbClr val="FFFFFF"/>
                </a:solidFill>
                <a:latin typeface="Arial" panose="020B0604020202020204" pitchFamily="34" charset="0"/>
                <a:ea typeface="Signika Bold"/>
                <a:cs typeface="Arial" panose="020B0604020202020204" pitchFamily="34" charset="0"/>
                <a:sym typeface="Signika Bold"/>
              </a:rPr>
              <a:t>CÔNG NGHỆ SỬ DỤNG</a:t>
            </a:r>
            <a:endParaRPr lang="en-US" sz="3500" b="1" dirty="0">
              <a:solidFill>
                <a:srgbClr val="FFFFFF"/>
              </a:solidFill>
              <a:latin typeface="Arial" panose="020B0604020202020204" pitchFamily="34" charset="0"/>
              <a:ea typeface="Signika Bold"/>
              <a:cs typeface="Arial" panose="020B0604020202020204" pitchFamily="34" charset="0"/>
              <a:sym typeface="Signika Bold"/>
            </a:endParaRPr>
          </a:p>
        </p:txBody>
      </p:sp>
    </p:spTree>
    <p:extLst>
      <p:ext uri="{BB962C8B-B14F-4D97-AF65-F5344CB8AC3E}">
        <p14:creationId xmlns:p14="http://schemas.microsoft.com/office/powerpoint/2010/main" val="3119853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12"/>
                                        </p:tgtEl>
                                        <p:attrNameLst>
                                          <p:attrName>style.color</p:attrName>
                                        </p:attrNameLst>
                                      </p:cBhvr>
                                      <p:to>
                                        <p:clrVal>
                                          <a:srgbClr val="FF0000"/>
                                        </p:clrVal>
                                      </p:to>
                                    </p:set>
                                    <p:set>
                                      <p:cBhvr>
                                        <p:cTn id="7" dur="500" fill="hold"/>
                                        <p:tgtEl>
                                          <p:spTgt spid="12"/>
                                        </p:tgtEl>
                                        <p:attrNameLst>
                                          <p:attrName>fillcolor</p:attrName>
                                        </p:attrNameLst>
                                      </p:cBhvr>
                                      <p:to>
                                        <p:clrVal>
                                          <a:srgbClr val="FF0000"/>
                                        </p:clrVal>
                                      </p:to>
                                    </p:set>
                                    <p:set>
                                      <p:cBhvr>
                                        <p:cTn id="8" dur="500" fill="hold"/>
                                        <p:tgtEl>
                                          <p:spTgt spid="12"/>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24"/>
                                        </p:tgtEl>
                                        <p:attrNameLst>
                                          <p:attrName>style.color</p:attrName>
                                        </p:attrNameLst>
                                      </p:cBhvr>
                                      <p:to>
                                        <p:clrVal>
                                          <a:srgbClr val="FF0000"/>
                                        </p:clrVal>
                                      </p:to>
                                    </p:set>
                                    <p:set>
                                      <p:cBhvr>
                                        <p:cTn id="11" dur="500" fill="hold"/>
                                        <p:tgtEl>
                                          <p:spTgt spid="24"/>
                                        </p:tgtEl>
                                        <p:attrNameLst>
                                          <p:attrName>fillcolor</p:attrName>
                                        </p:attrNameLst>
                                      </p:cBhvr>
                                      <p:to>
                                        <p:clrVal>
                                          <a:srgbClr val="FF0000"/>
                                        </p:clrVal>
                                      </p:to>
                                    </p:set>
                                    <p:set>
                                      <p:cBhvr>
                                        <p:cTn id="12" dur="500" fill="hold"/>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1360</Words>
  <Application>Microsoft Office PowerPoint</Application>
  <PresentationFormat>Custom</PresentationFormat>
  <Paragraphs>313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Signika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Finance Application</dc:title>
  <cp:lastModifiedBy>Võ An Khôi</cp:lastModifiedBy>
  <cp:revision>146</cp:revision>
  <dcterms:created xsi:type="dcterms:W3CDTF">2006-08-16T00:00:00Z</dcterms:created>
  <dcterms:modified xsi:type="dcterms:W3CDTF">2024-12-29T16:13:45Z</dcterms:modified>
  <dc:identifier>DAGU0UmzBVs</dc:identifier>
</cp:coreProperties>
</file>